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5143500" cx="9144000"/>
  <p:notesSz cx="6858000" cy="9144000"/>
  <p:embeddedFontLst>
    <p:embeddedFont>
      <p:font typeface="Architects Daughter"/>
      <p:regular r:id="rId48"/>
    </p:embeddedFont>
    <p:embeddedFont>
      <p:font typeface="Caveat"/>
      <p:regular r:id="rId49"/>
      <p:bold r:id="rId50"/>
    </p:embeddedFont>
    <p:embeddedFont>
      <p:font typeface="EB Garamond"/>
      <p:regular r:id="rId51"/>
      <p:bold r:id="rId52"/>
      <p:italic r:id="rId53"/>
      <p:boldItalic r:id="rId54"/>
    </p:embeddedFont>
    <p:embeddedFont>
      <p:font typeface="Pacifico"/>
      <p:regular r:id="rId55"/>
    </p:embeddedFont>
    <p:embeddedFont>
      <p:font typeface="Roboto"/>
      <p:regular r:id="rId56"/>
      <p:bold r:id="rId57"/>
      <p:italic r:id="rId58"/>
      <p:boldItalic r:id="rId59"/>
    </p:embeddedFont>
    <p:embeddedFont>
      <p:font typeface="Lato"/>
      <p:regular r:id="rId60"/>
      <p:bold r:id="rId61"/>
      <p:italic r:id="rId62"/>
      <p:boldItalic r:id="rId63"/>
    </p:embeddedFont>
    <p:embeddedFont>
      <p:font typeface="Lato Hairline"/>
      <p:regular r:id="rId64"/>
      <p:bold r:id="rId65"/>
      <p:italic r:id="rId66"/>
      <p:boldItalic r:id="rId67"/>
    </p:embeddedFont>
    <p:embeddedFont>
      <p:font typeface="Lato Light"/>
      <p:regular r:id="rId68"/>
      <p:bold r:id="rId69"/>
      <p:italic r:id="rId70"/>
      <p:boldItalic r:id="rId71"/>
    </p:embeddedFont>
    <p:embeddedFont>
      <p:font typeface="Josefin Sans"/>
      <p:regular r:id="rId72"/>
      <p:bold r:id="rId73"/>
      <p:italic r:id="rId74"/>
      <p:boldItalic r:id="rId75"/>
    </p:embeddedFont>
    <p:embeddedFont>
      <p:font typeface="Spectral"/>
      <p:regular r:id="rId76"/>
      <p:bold r:id="rId77"/>
      <p:italic r:id="rId78"/>
      <p:boldItalic r:id="rId79"/>
    </p:embeddedFont>
    <p:embeddedFont>
      <p:font typeface="Dancing Script"/>
      <p:regular r:id="rId80"/>
      <p:bold r:id="rId81"/>
    </p:embeddedFont>
    <p:embeddedFont>
      <p:font typeface="Merriweather"/>
      <p:regular r:id="rId82"/>
      <p:bold r:id="rId83"/>
      <p:italic r:id="rId84"/>
      <p:boldItalic r:id="rId85"/>
    </p:embeddedFont>
    <p:embeddedFont>
      <p:font typeface="Spectral ExtraBold"/>
      <p:bold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Merriweather-italic.fntdata"/><Relationship Id="rId83" Type="http://schemas.openxmlformats.org/officeDocument/2006/relationships/font" Target="fonts/Merriweather-bold.fntdata"/><Relationship Id="rId42" Type="http://schemas.openxmlformats.org/officeDocument/2006/relationships/slide" Target="slides/slide38.xml"/><Relationship Id="rId86" Type="http://schemas.openxmlformats.org/officeDocument/2006/relationships/font" Target="fonts/SpectralExtraBold-bold.fntdata"/><Relationship Id="rId41" Type="http://schemas.openxmlformats.org/officeDocument/2006/relationships/slide" Target="slides/slide37.xml"/><Relationship Id="rId85" Type="http://schemas.openxmlformats.org/officeDocument/2006/relationships/font" Target="fonts/Merriweather-boldItalic.fntdata"/><Relationship Id="rId44" Type="http://schemas.openxmlformats.org/officeDocument/2006/relationships/slide" Target="slides/slide40.xml"/><Relationship Id="rId43" Type="http://schemas.openxmlformats.org/officeDocument/2006/relationships/slide" Target="slides/slide39.xml"/><Relationship Id="rId87" Type="http://schemas.openxmlformats.org/officeDocument/2006/relationships/font" Target="fonts/SpectralExtraBold-boldItalic.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DancingScript-regular.fntdata"/><Relationship Id="rId82" Type="http://schemas.openxmlformats.org/officeDocument/2006/relationships/font" Target="fonts/Merriweather-regular.fntdata"/><Relationship Id="rId81" Type="http://schemas.openxmlformats.org/officeDocument/2006/relationships/font" Target="fonts/DancingScrip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ArchitectsDaughter-regular.fntdata"/><Relationship Id="rId47" Type="http://schemas.openxmlformats.org/officeDocument/2006/relationships/slide" Target="slides/slide43.xml"/><Relationship Id="rId49" Type="http://schemas.openxmlformats.org/officeDocument/2006/relationships/font" Target="fonts/Caveat-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JosefinSans-bold.fntdata"/><Relationship Id="rId72" Type="http://schemas.openxmlformats.org/officeDocument/2006/relationships/font" Target="fonts/JosefinSans-regular.fntdata"/><Relationship Id="rId31" Type="http://schemas.openxmlformats.org/officeDocument/2006/relationships/slide" Target="slides/slide27.xml"/><Relationship Id="rId75" Type="http://schemas.openxmlformats.org/officeDocument/2006/relationships/font" Target="fonts/JosefinSans-boldItalic.fntdata"/><Relationship Id="rId30" Type="http://schemas.openxmlformats.org/officeDocument/2006/relationships/slide" Target="slides/slide26.xml"/><Relationship Id="rId74" Type="http://schemas.openxmlformats.org/officeDocument/2006/relationships/font" Target="fonts/JosefinSans-italic.fntdata"/><Relationship Id="rId33" Type="http://schemas.openxmlformats.org/officeDocument/2006/relationships/slide" Target="slides/slide29.xml"/><Relationship Id="rId77" Type="http://schemas.openxmlformats.org/officeDocument/2006/relationships/font" Target="fonts/Spectral-bold.fntdata"/><Relationship Id="rId32" Type="http://schemas.openxmlformats.org/officeDocument/2006/relationships/slide" Target="slides/slide28.xml"/><Relationship Id="rId76" Type="http://schemas.openxmlformats.org/officeDocument/2006/relationships/font" Target="fonts/Spectral-regular.fntdata"/><Relationship Id="rId35" Type="http://schemas.openxmlformats.org/officeDocument/2006/relationships/slide" Target="slides/slide31.xml"/><Relationship Id="rId79" Type="http://schemas.openxmlformats.org/officeDocument/2006/relationships/font" Target="fonts/Spectral-boldItalic.fntdata"/><Relationship Id="rId34" Type="http://schemas.openxmlformats.org/officeDocument/2006/relationships/slide" Target="slides/slide30.xml"/><Relationship Id="rId78" Type="http://schemas.openxmlformats.org/officeDocument/2006/relationships/font" Target="fonts/Spectral-italic.fntdata"/><Relationship Id="rId71" Type="http://schemas.openxmlformats.org/officeDocument/2006/relationships/font" Target="fonts/LatoLight-boldItalic.fntdata"/><Relationship Id="rId70" Type="http://schemas.openxmlformats.org/officeDocument/2006/relationships/font" Target="fonts/LatoLight-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italic.fntdata"/><Relationship Id="rId61" Type="http://schemas.openxmlformats.org/officeDocument/2006/relationships/font" Target="fonts/Lato-bold.fntdata"/><Relationship Id="rId20" Type="http://schemas.openxmlformats.org/officeDocument/2006/relationships/slide" Target="slides/slide16.xml"/><Relationship Id="rId64" Type="http://schemas.openxmlformats.org/officeDocument/2006/relationships/font" Target="fonts/LatoHairline-regular.fntdata"/><Relationship Id="rId63" Type="http://schemas.openxmlformats.org/officeDocument/2006/relationships/font" Target="fonts/Lato-boldItalic.fntdata"/><Relationship Id="rId22" Type="http://schemas.openxmlformats.org/officeDocument/2006/relationships/slide" Target="slides/slide18.xml"/><Relationship Id="rId66" Type="http://schemas.openxmlformats.org/officeDocument/2006/relationships/font" Target="fonts/LatoHairline-italic.fntdata"/><Relationship Id="rId21" Type="http://schemas.openxmlformats.org/officeDocument/2006/relationships/slide" Target="slides/slide17.xml"/><Relationship Id="rId65" Type="http://schemas.openxmlformats.org/officeDocument/2006/relationships/font" Target="fonts/LatoHairline-bold.fntdata"/><Relationship Id="rId24" Type="http://schemas.openxmlformats.org/officeDocument/2006/relationships/slide" Target="slides/slide20.xml"/><Relationship Id="rId68" Type="http://schemas.openxmlformats.org/officeDocument/2006/relationships/font" Target="fonts/LatoLight-regular.fntdata"/><Relationship Id="rId23" Type="http://schemas.openxmlformats.org/officeDocument/2006/relationships/slide" Target="slides/slide19.xml"/><Relationship Id="rId67" Type="http://schemas.openxmlformats.org/officeDocument/2006/relationships/font" Target="fonts/LatoHairline-boldItalic.fntdata"/><Relationship Id="rId60" Type="http://schemas.openxmlformats.org/officeDocument/2006/relationships/font" Target="fonts/Lato-regular.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LatoLight-bold.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BGaramond-regular.fntdata"/><Relationship Id="rId50" Type="http://schemas.openxmlformats.org/officeDocument/2006/relationships/font" Target="fonts/Caveat-bold.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7.xml"/><Relationship Id="rId55" Type="http://schemas.openxmlformats.org/officeDocument/2006/relationships/font" Target="fonts/Pacifico-regular.fntdata"/><Relationship Id="rId10" Type="http://schemas.openxmlformats.org/officeDocument/2006/relationships/slide" Target="slides/slide6.xml"/><Relationship Id="rId54" Type="http://schemas.openxmlformats.org/officeDocument/2006/relationships/font" Target="fonts/EBGaramond-boldItalic.fntdata"/><Relationship Id="rId13" Type="http://schemas.openxmlformats.org/officeDocument/2006/relationships/slide" Target="slides/slide9.xml"/><Relationship Id="rId57" Type="http://schemas.openxmlformats.org/officeDocument/2006/relationships/font" Target="fonts/Roboto-bold.fntdata"/><Relationship Id="rId12" Type="http://schemas.openxmlformats.org/officeDocument/2006/relationships/slide" Target="slides/slide8.xml"/><Relationship Id="rId56" Type="http://schemas.openxmlformats.org/officeDocument/2006/relationships/font" Target="fonts/Roboto-regular.fntdata"/><Relationship Id="rId15" Type="http://schemas.openxmlformats.org/officeDocument/2006/relationships/slide" Target="slides/slide11.xml"/><Relationship Id="rId59" Type="http://schemas.openxmlformats.org/officeDocument/2006/relationships/font" Target="fonts/Roboto-boldItalic.fntdata"/><Relationship Id="rId14" Type="http://schemas.openxmlformats.org/officeDocument/2006/relationships/slide" Target="slides/slide10.xml"/><Relationship Id="rId58" Type="http://schemas.openxmlformats.org/officeDocument/2006/relationships/font" Target="fonts/Roboto-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6eacd3eba_2_4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6eacd3eba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4143dacbc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4143dacb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ed75ccf_0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ed75ccf_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6eacd3eba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6eacd3eba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4143dacbc_1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4143dacb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5ed75ccf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5ed75ccf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4143dacbc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4143dacb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875cd1409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875cd14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4487d9f86_5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4487d9f86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6d78f5d18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6d78f5d1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96d78f5d18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96d78f5d1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96d78f5d18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96d78f5d1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74fa0a230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74fa0a23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74fa0a23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74fa0a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74fa0a230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74fa0a2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9c0b1d8ae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9c0b1d8a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695e67a6c_3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9695e67a6c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9695e67a6c_3_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9695e67a6c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96d78f5d18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96d78f5d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9695e67a6c_3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9695e67a6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6d78f5d18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96d78f5d1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6d78f5d1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96d78f5d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96d78f5d18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96d78f5d1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6d78f5d18_0_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96d78f5d1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96eacd3eba_3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96eacd3eb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6eacd3eba_8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6eacd3eba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94487d9f86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94487d9f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96eacd3eba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96eacd3eb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descr="paint_transparent1.png" id="10" name="Google Shape;10;p2"/>
          <p:cNvPicPr preferRelativeResize="0"/>
          <p:nvPr/>
        </p:nvPicPr>
        <p:blipFill rotWithShape="1">
          <a:blip r:embed="rId3">
            <a:alphaModFix/>
          </a:blip>
          <a:srcRect b="0" l="55211" r="0" t="0"/>
          <a:stretch/>
        </p:blipFill>
        <p:spPr>
          <a:xfrm>
            <a:off x="1" y="0"/>
            <a:ext cx="4095677" cy="5143500"/>
          </a:xfrm>
          <a:prstGeom prst="rect">
            <a:avLst/>
          </a:prstGeom>
          <a:noFill/>
          <a:ln>
            <a:noFill/>
          </a:ln>
        </p:spPr>
      </p:pic>
      <p:sp>
        <p:nvSpPr>
          <p:cNvPr id="11" name="Google Shape;11;p2"/>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ctangle">
  <p:cSld name="BLANK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paint_transparent3.png" id="51" name="Google Shape;51;p11"/>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p:cSld name="BLANK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paint_transparent1.png" id="55" name="Google Shape;55;p12"/>
          <p:cNvPicPr preferRelativeResize="0"/>
          <p:nvPr/>
        </p:nvPicPr>
        <p:blipFill rotWithShape="1">
          <a:blip r:embed="rId3">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6" name="Shape 56"/>
        <p:cNvGrpSpPr/>
        <p:nvPr/>
      </p:nvGrpSpPr>
      <p:grpSpPr>
        <a:xfrm>
          <a:off x="0" y="0"/>
          <a:ext cx="0" cy="0"/>
          <a:chOff x="0" y="0"/>
          <a:chExt cx="0" cy="0"/>
        </a:xfrm>
      </p:grpSpPr>
      <p:sp>
        <p:nvSpPr>
          <p:cNvPr id="57" name="Google Shape;57;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308425" y="308000"/>
            <a:ext cx="4527600" cy="451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2">
    <p:spTree>
      <p:nvGrpSpPr>
        <p:cNvPr id="60" name="Shape 60"/>
        <p:cNvGrpSpPr/>
        <p:nvPr/>
      </p:nvGrpSpPr>
      <p:grpSpPr>
        <a:xfrm>
          <a:off x="0" y="0"/>
          <a:ext cx="0" cy="0"/>
          <a:chOff x="0" y="0"/>
          <a:chExt cx="0" cy="0"/>
        </a:xfrm>
      </p:grpSpPr>
      <p:sp>
        <p:nvSpPr>
          <p:cNvPr id="61" name="Google Shape;61;p14"/>
          <p:cNvSpPr/>
          <p:nvPr/>
        </p:nvSpPr>
        <p:spPr>
          <a:xfrm>
            <a:off x="0" y="0"/>
            <a:ext cx="9144000" cy="5143500"/>
          </a:xfrm>
          <a:prstGeom prst="rect">
            <a:avLst/>
          </a:prstGeom>
          <a:solidFill>
            <a:srgbClr val="2121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 name="Google Shape;62;p14"/>
          <p:cNvPicPr preferRelativeResize="0"/>
          <p:nvPr/>
        </p:nvPicPr>
        <p:blipFill rotWithShape="1">
          <a:blip r:embed="rId2">
            <a:alphaModFix amt="64000"/>
          </a:blip>
          <a:srcRect b="7820" l="0" r="0" t="7820"/>
          <a:stretch/>
        </p:blipFill>
        <p:spPr>
          <a:xfrm>
            <a:off x="-1" y="-3"/>
            <a:ext cx="9144006" cy="5143499"/>
          </a:xfrm>
          <a:prstGeom prst="rect">
            <a:avLst/>
          </a:prstGeom>
          <a:noFill/>
          <a:ln>
            <a:noFill/>
          </a:ln>
        </p:spPr>
      </p:pic>
      <p:sp>
        <p:nvSpPr>
          <p:cNvPr id="63" name="Google Shape;63;p14"/>
          <p:cNvSpPr/>
          <p:nvPr/>
        </p:nvSpPr>
        <p:spPr>
          <a:xfrm>
            <a:off x="821835" y="2765450"/>
            <a:ext cx="638100" cy="7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type="ctrTitle"/>
          </p:nvPr>
        </p:nvSpPr>
        <p:spPr>
          <a:xfrm>
            <a:off x="714825" y="2998550"/>
            <a:ext cx="4868400" cy="1446900"/>
          </a:xfrm>
          <a:prstGeom prst="rect">
            <a:avLst/>
          </a:prstGeom>
          <a:noFill/>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3000"/>
              <a:buNone/>
              <a:defRPr b="1" sz="3000">
                <a:solidFill>
                  <a:srgbClr val="FFFFFF"/>
                </a:solidFill>
              </a:defRPr>
            </a:lvl1pPr>
            <a:lvl2pPr lvl="1" algn="l">
              <a:lnSpc>
                <a:spcPct val="100000"/>
              </a:lnSpc>
              <a:spcBef>
                <a:spcPts val="0"/>
              </a:spcBef>
              <a:spcAft>
                <a:spcPts val="0"/>
              </a:spcAft>
              <a:buClr>
                <a:srgbClr val="FFFFFF"/>
              </a:buClr>
              <a:buSzPts val="3000"/>
              <a:buNone/>
              <a:defRPr b="1" sz="3000">
                <a:solidFill>
                  <a:srgbClr val="FFFFFF"/>
                </a:solidFill>
              </a:defRPr>
            </a:lvl2pPr>
            <a:lvl3pPr lvl="2" algn="l">
              <a:lnSpc>
                <a:spcPct val="100000"/>
              </a:lnSpc>
              <a:spcBef>
                <a:spcPts val="0"/>
              </a:spcBef>
              <a:spcAft>
                <a:spcPts val="0"/>
              </a:spcAft>
              <a:buClr>
                <a:srgbClr val="FFFFFF"/>
              </a:buClr>
              <a:buSzPts val="3000"/>
              <a:buNone/>
              <a:defRPr b="1" sz="3000">
                <a:solidFill>
                  <a:srgbClr val="FFFFFF"/>
                </a:solidFill>
              </a:defRPr>
            </a:lvl3pPr>
            <a:lvl4pPr lvl="3" algn="l">
              <a:lnSpc>
                <a:spcPct val="100000"/>
              </a:lnSpc>
              <a:spcBef>
                <a:spcPts val="0"/>
              </a:spcBef>
              <a:spcAft>
                <a:spcPts val="0"/>
              </a:spcAft>
              <a:buClr>
                <a:srgbClr val="FFFFFF"/>
              </a:buClr>
              <a:buSzPts val="3000"/>
              <a:buNone/>
              <a:defRPr b="1" sz="3000">
                <a:solidFill>
                  <a:srgbClr val="FFFFFF"/>
                </a:solidFill>
              </a:defRPr>
            </a:lvl4pPr>
            <a:lvl5pPr lvl="4" algn="l">
              <a:lnSpc>
                <a:spcPct val="100000"/>
              </a:lnSpc>
              <a:spcBef>
                <a:spcPts val="0"/>
              </a:spcBef>
              <a:spcAft>
                <a:spcPts val="0"/>
              </a:spcAft>
              <a:buClr>
                <a:srgbClr val="FFFFFF"/>
              </a:buClr>
              <a:buSzPts val="3000"/>
              <a:buNone/>
              <a:defRPr b="1" sz="3000">
                <a:solidFill>
                  <a:srgbClr val="FFFFFF"/>
                </a:solidFill>
              </a:defRPr>
            </a:lvl5pPr>
            <a:lvl6pPr lvl="5" algn="l">
              <a:lnSpc>
                <a:spcPct val="100000"/>
              </a:lnSpc>
              <a:spcBef>
                <a:spcPts val="0"/>
              </a:spcBef>
              <a:spcAft>
                <a:spcPts val="0"/>
              </a:spcAft>
              <a:buClr>
                <a:srgbClr val="FFFFFF"/>
              </a:buClr>
              <a:buSzPts val="3000"/>
              <a:buNone/>
              <a:defRPr b="1" sz="3000">
                <a:solidFill>
                  <a:srgbClr val="FFFFFF"/>
                </a:solidFill>
              </a:defRPr>
            </a:lvl6pPr>
            <a:lvl7pPr lvl="6" algn="l">
              <a:lnSpc>
                <a:spcPct val="100000"/>
              </a:lnSpc>
              <a:spcBef>
                <a:spcPts val="0"/>
              </a:spcBef>
              <a:spcAft>
                <a:spcPts val="0"/>
              </a:spcAft>
              <a:buClr>
                <a:srgbClr val="FFFFFF"/>
              </a:buClr>
              <a:buSzPts val="3000"/>
              <a:buNone/>
              <a:defRPr b="1" sz="3000">
                <a:solidFill>
                  <a:srgbClr val="FFFFFF"/>
                </a:solidFill>
              </a:defRPr>
            </a:lvl7pPr>
            <a:lvl8pPr lvl="7" algn="l">
              <a:lnSpc>
                <a:spcPct val="100000"/>
              </a:lnSpc>
              <a:spcBef>
                <a:spcPts val="0"/>
              </a:spcBef>
              <a:spcAft>
                <a:spcPts val="0"/>
              </a:spcAft>
              <a:buClr>
                <a:srgbClr val="FFFFFF"/>
              </a:buClr>
              <a:buSzPts val="3000"/>
              <a:buNone/>
              <a:defRPr b="1" sz="3000">
                <a:solidFill>
                  <a:srgbClr val="FFFFFF"/>
                </a:solidFill>
              </a:defRPr>
            </a:lvl8pPr>
            <a:lvl9pPr lvl="8" algn="l">
              <a:lnSpc>
                <a:spcPct val="100000"/>
              </a:lnSpc>
              <a:spcBef>
                <a:spcPts val="0"/>
              </a:spcBef>
              <a:spcAft>
                <a:spcPts val="0"/>
              </a:spcAft>
              <a:buClr>
                <a:srgbClr val="FFFFFF"/>
              </a:buClr>
              <a:buSzPts val="3000"/>
              <a:buNone/>
              <a:defRPr b="1" sz="3000">
                <a:solidFill>
                  <a:srgbClr val="FFFFFF"/>
                </a:solidFill>
              </a:defRPr>
            </a:lvl9pPr>
          </a:lstStyle>
          <a:p/>
        </p:txBody>
      </p:sp>
      <p:sp>
        <p:nvSpPr>
          <p:cNvPr id="65" name="Google Shape;65;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algn="r">
              <a:lnSpc>
                <a:spcPct val="100000"/>
              </a:lnSpc>
              <a:spcAft>
                <a:spcPts val="0"/>
              </a:spcAft>
              <a:buNone/>
              <a:defRPr sz="1000">
                <a:solidFill>
                  <a:srgbClr val="212121"/>
                </a:solidFill>
              </a:defRPr>
            </a:lvl1pPr>
            <a:lvl2pPr lvl="1" algn="r">
              <a:lnSpc>
                <a:spcPct val="100000"/>
              </a:lnSpc>
              <a:spcAft>
                <a:spcPts val="0"/>
              </a:spcAft>
              <a:buNone/>
              <a:defRPr sz="1000">
                <a:solidFill>
                  <a:srgbClr val="212121"/>
                </a:solidFill>
              </a:defRPr>
            </a:lvl2pPr>
            <a:lvl3pPr lvl="2" algn="r">
              <a:lnSpc>
                <a:spcPct val="100000"/>
              </a:lnSpc>
              <a:spcAft>
                <a:spcPts val="0"/>
              </a:spcAft>
              <a:buNone/>
              <a:defRPr sz="1000">
                <a:solidFill>
                  <a:srgbClr val="212121"/>
                </a:solidFill>
              </a:defRPr>
            </a:lvl3pPr>
            <a:lvl4pPr lvl="3" algn="r">
              <a:lnSpc>
                <a:spcPct val="100000"/>
              </a:lnSpc>
              <a:spcAft>
                <a:spcPts val="0"/>
              </a:spcAft>
              <a:buNone/>
              <a:defRPr sz="1000">
                <a:solidFill>
                  <a:srgbClr val="212121"/>
                </a:solidFill>
              </a:defRPr>
            </a:lvl4pPr>
            <a:lvl5pPr lvl="4" algn="r">
              <a:lnSpc>
                <a:spcPct val="100000"/>
              </a:lnSpc>
              <a:spcAft>
                <a:spcPts val="0"/>
              </a:spcAft>
              <a:buNone/>
              <a:defRPr sz="1000">
                <a:solidFill>
                  <a:srgbClr val="212121"/>
                </a:solidFill>
              </a:defRPr>
            </a:lvl5pPr>
            <a:lvl6pPr lvl="5" algn="r">
              <a:lnSpc>
                <a:spcPct val="100000"/>
              </a:lnSpc>
              <a:spcAft>
                <a:spcPts val="0"/>
              </a:spcAft>
              <a:buNone/>
              <a:defRPr sz="1000">
                <a:solidFill>
                  <a:srgbClr val="212121"/>
                </a:solidFill>
              </a:defRPr>
            </a:lvl6pPr>
            <a:lvl7pPr lvl="6" algn="r">
              <a:lnSpc>
                <a:spcPct val="100000"/>
              </a:lnSpc>
              <a:spcAft>
                <a:spcPts val="0"/>
              </a:spcAft>
              <a:buNone/>
              <a:defRPr sz="1000">
                <a:solidFill>
                  <a:srgbClr val="212121"/>
                </a:solidFill>
              </a:defRPr>
            </a:lvl7pPr>
            <a:lvl8pPr lvl="7" algn="r">
              <a:lnSpc>
                <a:spcPct val="100000"/>
              </a:lnSpc>
              <a:spcAft>
                <a:spcPts val="0"/>
              </a:spcAft>
              <a:buNone/>
              <a:defRPr sz="1000">
                <a:solidFill>
                  <a:srgbClr val="212121"/>
                </a:solidFill>
              </a:defRPr>
            </a:lvl8pPr>
            <a:lvl9pPr lvl="8" algn="r">
              <a:lnSpc>
                <a:spcPct val="100000"/>
              </a:lnSpc>
              <a:spcAft>
                <a:spcPts val="0"/>
              </a:spcAft>
              <a:buNone/>
              <a:defRPr sz="1000">
                <a:solidFill>
                  <a:srgbClr val="21212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2" name="Shape 12"/>
        <p:cNvGrpSpPr/>
        <p:nvPr/>
      </p:nvGrpSpPr>
      <p:grpSpPr>
        <a:xfrm>
          <a:off x="0" y="0"/>
          <a:ext cx="0" cy="0"/>
          <a:chOff x="0" y="0"/>
          <a:chExt cx="0" cy="0"/>
        </a:xfrm>
      </p:grpSpPr>
      <p:pic>
        <p:nvPicPr>
          <p:cNvPr descr="paint_transparent4.png" id="13" name="Google Shape;13;p3"/>
          <p:cNvPicPr preferRelativeResize="0"/>
          <p:nvPr/>
        </p:nvPicPr>
        <p:blipFill rotWithShape="1">
          <a:blip r:embed="rId3">
            <a:alphaModFix/>
          </a:blip>
          <a:srcRect b="0" l="0" r="49954" t="0"/>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a:off x="685800" y="2878750"/>
            <a:ext cx="39147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 name="Google Shape;16;p3"/>
          <p:cNvSpPr txBox="1"/>
          <p:nvPr>
            <p:ph idx="1" type="subTitle"/>
          </p:nvPr>
        </p:nvSpPr>
        <p:spPr>
          <a:xfrm>
            <a:off x="685800" y="4135454"/>
            <a:ext cx="3914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paint_transparent4.png" id="18" name="Google Shape;18;p4"/>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i="1" sz="2400">
                <a:solidFill>
                  <a:srgbClr val="FFFFFF"/>
                </a:solidFill>
              </a:defRPr>
            </a:lvl1pPr>
            <a:lvl2pPr indent="-381000" lvl="1" marL="914400" rtl="0" algn="ctr">
              <a:spcBef>
                <a:spcPts val="0"/>
              </a:spcBef>
              <a:spcAft>
                <a:spcPts val="0"/>
              </a:spcAft>
              <a:buClr>
                <a:srgbClr val="FFFFFF"/>
              </a:buClr>
              <a:buSzPts val="2400"/>
              <a:buChar char="×"/>
              <a:defRPr i="1" sz="2400">
                <a:solidFill>
                  <a:srgbClr val="FFFFFF"/>
                </a:solidFill>
              </a:defRPr>
            </a:lvl2pPr>
            <a:lvl3pPr indent="-381000" lvl="2" marL="1371600" rtl="0" algn="ctr">
              <a:spcBef>
                <a:spcPts val="0"/>
              </a:spcBef>
              <a:spcAft>
                <a:spcPts val="0"/>
              </a:spcAft>
              <a:buClr>
                <a:srgbClr val="FFFFFF"/>
              </a:buClr>
              <a:buSzPts val="2400"/>
              <a:buChar char="×"/>
              <a:defRPr i="1" sz="2400">
                <a:solidFill>
                  <a:srgbClr val="FFFFFF"/>
                </a:solidFill>
              </a:defRPr>
            </a:lvl3pPr>
            <a:lvl4pPr indent="-381000" lvl="3" marL="1828800" rtl="0" algn="ctr">
              <a:spcBef>
                <a:spcPts val="0"/>
              </a:spcBef>
              <a:spcAft>
                <a:spcPts val="0"/>
              </a:spcAft>
              <a:buClr>
                <a:srgbClr val="FFFFFF"/>
              </a:buClr>
              <a:buSzPts val="2400"/>
              <a:buChar char="×"/>
              <a:defRPr i="1" sz="2400">
                <a:solidFill>
                  <a:srgbClr val="FFFFFF"/>
                </a:solidFill>
              </a:defRPr>
            </a:lvl4pPr>
            <a:lvl5pPr indent="-381000" lvl="4" marL="2286000" rtl="0" algn="ctr">
              <a:spcBef>
                <a:spcPts val="0"/>
              </a:spcBef>
              <a:spcAft>
                <a:spcPts val="0"/>
              </a:spcAft>
              <a:buClr>
                <a:srgbClr val="FFFFFF"/>
              </a:buClr>
              <a:buSzPts val="2400"/>
              <a:buChar char="○"/>
              <a:defRPr i="1" sz="2400">
                <a:solidFill>
                  <a:srgbClr val="FFFFFF"/>
                </a:solidFill>
              </a:defRPr>
            </a:lvl5pPr>
            <a:lvl6pPr indent="-381000" lvl="5" marL="2743200" rtl="0" algn="ctr">
              <a:spcBef>
                <a:spcPts val="0"/>
              </a:spcBef>
              <a:spcAft>
                <a:spcPts val="0"/>
              </a:spcAft>
              <a:buClr>
                <a:srgbClr val="FFFFFF"/>
              </a:buClr>
              <a:buSzPts val="2400"/>
              <a:buChar char="■"/>
              <a:defRPr i="1" sz="2400">
                <a:solidFill>
                  <a:srgbClr val="FFFFFF"/>
                </a:solidFill>
              </a:defRPr>
            </a:lvl6pPr>
            <a:lvl7pPr indent="-381000" lvl="6" marL="3200400" rtl="0" algn="ctr">
              <a:spcBef>
                <a:spcPts val="0"/>
              </a:spcBef>
              <a:spcAft>
                <a:spcPts val="0"/>
              </a:spcAft>
              <a:buClr>
                <a:srgbClr val="FFFFFF"/>
              </a:buClr>
              <a:buSzPts val="2400"/>
              <a:buChar char="●"/>
              <a:defRPr i="1" sz="2400">
                <a:solidFill>
                  <a:srgbClr val="FFFFFF"/>
                </a:solidFill>
              </a:defRPr>
            </a:lvl7pPr>
            <a:lvl8pPr indent="-381000" lvl="7" marL="3657600" rtl="0" algn="ctr">
              <a:spcBef>
                <a:spcPts val="0"/>
              </a:spcBef>
              <a:spcAft>
                <a:spcPts val="0"/>
              </a:spcAft>
              <a:buClr>
                <a:srgbClr val="FFFFFF"/>
              </a:buClr>
              <a:buSzPts val="2400"/>
              <a:buChar char="○"/>
              <a:defRPr i="1" sz="2400">
                <a:solidFill>
                  <a:srgbClr val="FFFFFF"/>
                </a:solidFill>
              </a:defRPr>
            </a:lvl8pPr>
            <a:lvl9pPr indent="-381000" lvl="8" marL="4114800" algn="ctr">
              <a:spcBef>
                <a:spcPts val="0"/>
              </a:spcBef>
              <a:spcAft>
                <a:spcPts val="0"/>
              </a:spcAft>
              <a:buClr>
                <a:srgbClr val="FFFFFF"/>
              </a:buClr>
              <a:buSzPts val="2400"/>
              <a:buChar char="■"/>
              <a:defRPr i="1" sz="2400">
                <a:solidFill>
                  <a:srgbClr val="FFFFFF"/>
                </a:solidFill>
              </a:defRPr>
            </a:lvl9pPr>
          </a:lstStyle>
          <a:p/>
        </p:txBody>
      </p:sp>
      <p:sp>
        <p:nvSpPr>
          <p:cNvPr id="20" name="Google Shape;20;p4"/>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descr="paint_transparent1.png" id="22" name="Google Shape;22;p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p:txBody>
      </p:sp>
      <p:sp>
        <p:nvSpPr>
          <p:cNvPr id="24" name="Google Shape;24;p5"/>
          <p:cNvSpPr txBox="1"/>
          <p:nvPr>
            <p:ph idx="1" type="body"/>
          </p:nvPr>
        </p:nvSpPr>
        <p:spPr>
          <a:xfrm>
            <a:off x="457200" y="2244400"/>
            <a:ext cx="5511300" cy="26052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descr="paint_transparent1.png" id="27" name="Google Shape;27;p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9" name="Google Shape;29;p6"/>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0" name="Google Shape;30;p6"/>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descr="paint_transparent1.png" id="33" name="Google Shape;33;p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5" name="Google Shape;35;p7"/>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descr="paint_transparent1.png" id="40" name="Google Shape;40;p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 name="Google Shape;42;p8"/>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descr="paint_transparent1.png" id="44" name="Google Shape;44;p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400"/>
              <a:buNone/>
              <a:defRPr sz="1400"/>
            </a:lvl1pPr>
          </a:lstStyle>
          <a:p/>
        </p:txBody>
      </p:sp>
      <p:sp>
        <p:nvSpPr>
          <p:cNvPr id="46" name="Google Shape;46;p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 type="blank">
  <p:cSld name="BLANK">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descr="paint_transparent4.png" id="48" name="Google Shape;48;p10"/>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CCCC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p:txBody>
      </p:sp>
      <p:sp>
        <p:nvSpPr>
          <p:cNvPr id="7" name="Google Shape;7;p1"/>
          <p:cNvSpPr txBox="1"/>
          <p:nvPr>
            <p:ph idx="1" type="body"/>
          </p:nvPr>
        </p:nvSpPr>
        <p:spPr>
          <a:xfrm>
            <a:off x="457200" y="2244400"/>
            <a:ext cx="5511300" cy="26052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indent="-342900" lvl="1" marL="9144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indent="-342900" lvl="2" marL="13716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indent="-342900" lvl="3" marL="18288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indent="-342900" lvl="4" marL="22860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indent="-342900" lvl="5" marL="27432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indent="-342900" lvl="6" marL="32004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indent="-342900" lvl="7" marL="36576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indent="-342900" lvl="8" marL="41148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p:txBody>
      </p:sp>
      <p:sp>
        <p:nvSpPr>
          <p:cNvPr id="8" name="Google Shape;8;p1"/>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2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298725" y="281000"/>
            <a:ext cx="5727900" cy="13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400">
                <a:solidFill>
                  <a:srgbClr val="5B0F00"/>
                </a:solidFill>
                <a:latin typeface="EB Garamond"/>
                <a:ea typeface="EB Garamond"/>
                <a:cs typeface="EB Garamond"/>
                <a:sym typeface="EB Garamond"/>
              </a:rPr>
              <a:t>GHCI CODEATHON 2020</a:t>
            </a:r>
            <a:endParaRPr b="1" sz="4400">
              <a:solidFill>
                <a:srgbClr val="5B0F00"/>
              </a:solidFill>
              <a:latin typeface="EB Garamond"/>
              <a:ea typeface="EB Garamond"/>
              <a:cs typeface="EB Garamond"/>
              <a:sym typeface="EB Garamond"/>
            </a:endParaRPr>
          </a:p>
        </p:txBody>
      </p:sp>
      <p:pic>
        <p:nvPicPr>
          <p:cNvPr id="71" name="Google Shape;71;p15"/>
          <p:cNvPicPr preferRelativeResize="0"/>
          <p:nvPr/>
        </p:nvPicPr>
        <p:blipFill>
          <a:blip r:embed="rId3">
            <a:alphaModFix/>
          </a:blip>
          <a:stretch>
            <a:fillRect/>
          </a:stretch>
        </p:blipFill>
        <p:spPr>
          <a:xfrm>
            <a:off x="238950" y="281000"/>
            <a:ext cx="1818450" cy="1012271"/>
          </a:xfrm>
          <a:prstGeom prst="rect">
            <a:avLst/>
          </a:prstGeom>
          <a:noFill/>
          <a:ln>
            <a:noFill/>
          </a:ln>
        </p:spPr>
      </p:pic>
      <p:sp>
        <p:nvSpPr>
          <p:cNvPr id="72" name="Google Shape;72;p15"/>
          <p:cNvSpPr txBox="1"/>
          <p:nvPr/>
        </p:nvSpPr>
        <p:spPr>
          <a:xfrm>
            <a:off x="3298725" y="1942825"/>
            <a:ext cx="5069100" cy="63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Pacifico"/>
                <a:ea typeface="Pacifico"/>
                <a:cs typeface="Pacifico"/>
                <a:sym typeface="Pacifico"/>
              </a:rPr>
              <a:t>Presented by :</a:t>
            </a:r>
            <a:r>
              <a:rPr lang="en">
                <a:solidFill>
                  <a:schemeClr val="lt1"/>
                </a:solidFill>
                <a:latin typeface="Lato Light"/>
                <a:ea typeface="Lato Light"/>
                <a:cs typeface="Lato Light"/>
                <a:sym typeface="Lato Light"/>
              </a:rPr>
              <a:t> </a:t>
            </a:r>
            <a:r>
              <a:rPr lang="en">
                <a:latin typeface="Lato Light"/>
                <a:ea typeface="Lato Light"/>
                <a:cs typeface="Lato Light"/>
                <a:sym typeface="Lato Light"/>
              </a:rPr>
              <a:t>    </a:t>
            </a:r>
            <a:r>
              <a:rPr b="1" lang="en" sz="3500">
                <a:solidFill>
                  <a:srgbClr val="20124D"/>
                </a:solidFill>
                <a:latin typeface="Comic Sans MS"/>
                <a:ea typeface="Comic Sans MS"/>
                <a:cs typeface="Comic Sans MS"/>
                <a:sym typeface="Comic Sans MS"/>
              </a:rPr>
              <a:t>codeblack</a:t>
            </a:r>
            <a:endParaRPr b="1" sz="3500">
              <a:solidFill>
                <a:srgbClr val="20124D"/>
              </a:solidFill>
              <a:latin typeface="Comic Sans MS"/>
              <a:ea typeface="Comic Sans MS"/>
              <a:cs typeface="Comic Sans MS"/>
              <a:sym typeface="Comic Sans MS"/>
            </a:endParaRPr>
          </a:p>
        </p:txBody>
      </p:sp>
      <p:sp>
        <p:nvSpPr>
          <p:cNvPr id="73" name="Google Shape;73;p15"/>
          <p:cNvSpPr txBox="1"/>
          <p:nvPr/>
        </p:nvSpPr>
        <p:spPr>
          <a:xfrm>
            <a:off x="2808225" y="2774275"/>
            <a:ext cx="6050100" cy="14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F3F3F3"/>
                </a:solidFill>
                <a:latin typeface="Pacifico"/>
                <a:ea typeface="Pacifico"/>
                <a:cs typeface="Pacifico"/>
                <a:sym typeface="Pacifico"/>
              </a:rPr>
              <a:t>Team Member :</a:t>
            </a:r>
            <a:r>
              <a:rPr lang="en" sz="2100">
                <a:solidFill>
                  <a:srgbClr val="85200C"/>
                </a:solidFill>
                <a:latin typeface="Pacifico"/>
                <a:ea typeface="Pacifico"/>
                <a:cs typeface="Pacifico"/>
                <a:sym typeface="Pacifico"/>
              </a:rPr>
              <a:t> </a:t>
            </a:r>
            <a:r>
              <a:rPr b="1" lang="en" sz="2400">
                <a:latin typeface="Josefin Sans"/>
                <a:ea typeface="Josefin Sans"/>
                <a:cs typeface="Josefin Sans"/>
                <a:sym typeface="Josefin Sans"/>
              </a:rPr>
              <a:t>PALAK SOMANI</a:t>
            </a:r>
            <a:endParaRPr b="1" sz="2400">
              <a:latin typeface="Josefin Sans"/>
              <a:ea typeface="Josefin Sans"/>
              <a:cs typeface="Josefin Sans"/>
              <a:sym typeface="Josefin Sans"/>
            </a:endParaRPr>
          </a:p>
          <a:p>
            <a:pPr indent="0" lvl="0" marL="0" rtl="0" algn="l">
              <a:spcBef>
                <a:spcPts val="0"/>
              </a:spcBef>
              <a:spcAft>
                <a:spcPts val="0"/>
              </a:spcAft>
              <a:buNone/>
            </a:pPr>
            <a:r>
              <a:rPr b="1" lang="en" sz="2400">
                <a:latin typeface="Josefin Sans"/>
                <a:ea typeface="Josefin Sans"/>
                <a:cs typeface="Josefin Sans"/>
                <a:sym typeface="Josefin Sans"/>
              </a:rPr>
              <a:t>                   NAMITA MAHESHWARI</a:t>
            </a:r>
            <a:endParaRPr b="1" sz="2400">
              <a:latin typeface="Josefin Sans"/>
              <a:ea typeface="Josefin Sans"/>
              <a:cs typeface="Josefin Sans"/>
              <a:sym typeface="Josefin Sans"/>
            </a:endParaRPr>
          </a:p>
          <a:p>
            <a:pPr indent="0" lvl="0" marL="0" rtl="0" algn="l">
              <a:spcBef>
                <a:spcPts val="0"/>
              </a:spcBef>
              <a:spcAft>
                <a:spcPts val="0"/>
              </a:spcAft>
              <a:buNone/>
            </a:pPr>
            <a:r>
              <a:rPr b="1" lang="en" sz="2400">
                <a:latin typeface="Josefin Sans"/>
                <a:ea typeface="Josefin Sans"/>
                <a:cs typeface="Josefin Sans"/>
                <a:sym typeface="Josefin Sans"/>
              </a:rPr>
              <a:t>                   GUNJAN AGARWAL</a:t>
            </a:r>
            <a:endParaRPr b="1" sz="2400">
              <a:latin typeface="Josefin Sans"/>
              <a:ea typeface="Josefin Sans"/>
              <a:cs typeface="Josefin Sans"/>
              <a:sym typeface="Josefin Sans"/>
            </a:endParaRPr>
          </a:p>
          <a:p>
            <a:pPr indent="0" lvl="0" marL="0" rtl="0" algn="l">
              <a:spcBef>
                <a:spcPts val="0"/>
              </a:spcBef>
              <a:spcAft>
                <a:spcPts val="0"/>
              </a:spcAft>
              <a:buNone/>
            </a:pPr>
            <a:r>
              <a:t/>
            </a:r>
            <a:endParaRPr sz="2100">
              <a:solidFill>
                <a:srgbClr val="85200C"/>
              </a:solidFill>
              <a:latin typeface="Pacifico"/>
              <a:ea typeface="Pacifico"/>
              <a:cs typeface="Pacifico"/>
              <a:sym typeface="Pacifico"/>
            </a:endParaRPr>
          </a:p>
          <a:p>
            <a:pPr indent="0" lvl="0" marL="0" rtl="0" algn="l">
              <a:spcBef>
                <a:spcPts val="0"/>
              </a:spcBef>
              <a:spcAft>
                <a:spcPts val="0"/>
              </a:spcAft>
              <a:buNone/>
            </a:pPr>
            <a:r>
              <a:rPr lang="en">
                <a:latin typeface="Lato Light"/>
                <a:ea typeface="Lato Light"/>
                <a:cs typeface="Lato Light"/>
                <a:sym typeface="Lato Light"/>
              </a:rPr>
              <a:t> </a:t>
            </a:r>
            <a:endParaRPr b="1" sz="2500">
              <a:solidFill>
                <a:srgbClr val="20124D"/>
              </a:solidFill>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idx="1" type="body"/>
          </p:nvPr>
        </p:nvSpPr>
        <p:spPr>
          <a:xfrm>
            <a:off x="680300" y="1356650"/>
            <a:ext cx="5479500" cy="3317100"/>
          </a:xfrm>
          <a:prstGeom prst="rect">
            <a:avLst/>
          </a:prstGeom>
        </p:spPr>
        <p:txBody>
          <a:bodyPr anchorCtr="0" anchor="t" bIns="91425" lIns="91425" spcFirstLastPara="1" rIns="91425" wrap="square" tIns="91425">
            <a:noAutofit/>
          </a:bodyPr>
          <a:lstStyle/>
          <a:p>
            <a:pPr indent="-355600" lvl="0" marL="457200" rtl="0" algn="just">
              <a:spcBef>
                <a:spcPts val="60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To develop a Edgile tool for synchronous distance learning with multimedia facilities. </a:t>
            </a:r>
            <a:endParaRPr sz="2000">
              <a:solidFill>
                <a:srgbClr val="000000"/>
              </a:solidFill>
              <a:latin typeface="Calibri"/>
              <a:ea typeface="Calibri"/>
              <a:cs typeface="Calibri"/>
              <a:sym typeface="Calibri"/>
            </a:endParaRPr>
          </a:p>
          <a:p>
            <a:pPr indent="-355600" lvl="0" marL="457200" rtl="0" algn="just">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Aims to bring learners from around the world together online in highly interactive manner by greatly reducing travel, time and expenses of on site training.</a:t>
            </a:r>
            <a:endParaRPr sz="2000">
              <a:solidFill>
                <a:srgbClr val="000000"/>
              </a:solidFill>
              <a:latin typeface="Calibri"/>
              <a:ea typeface="Calibri"/>
              <a:cs typeface="Calibri"/>
              <a:sym typeface="Calibri"/>
            </a:endParaRPr>
          </a:p>
          <a:p>
            <a:pPr indent="-355600" lvl="0" marL="457200" rtl="0" algn="just">
              <a:spcBef>
                <a:spcPts val="0"/>
              </a:spcBef>
              <a:spcAft>
                <a:spcPts val="0"/>
              </a:spcAft>
              <a:buClr>
                <a:srgbClr val="000000"/>
              </a:buClr>
              <a:buSzPts val="2000"/>
              <a:buFont typeface="Calibri"/>
              <a:buChar char="➢"/>
            </a:pPr>
            <a:r>
              <a:rPr lang="en" sz="2000">
                <a:solidFill>
                  <a:srgbClr val="000000"/>
                </a:solidFill>
                <a:latin typeface="Calibri"/>
                <a:ea typeface="Calibri"/>
                <a:cs typeface="Calibri"/>
                <a:sym typeface="Calibri"/>
              </a:rPr>
              <a:t>To provide similar facilities to learners as in traditional classroom by implementing components such as chat room, quizes, web cam etc.</a:t>
            </a:r>
            <a:endParaRPr sz="2000">
              <a:solidFill>
                <a:srgbClr val="000000"/>
              </a:solidFill>
              <a:latin typeface="Calibri"/>
              <a:ea typeface="Calibri"/>
              <a:cs typeface="Calibri"/>
              <a:sym typeface="Calibri"/>
            </a:endParaRPr>
          </a:p>
        </p:txBody>
      </p:sp>
      <p:sp>
        <p:nvSpPr>
          <p:cNvPr id="135" name="Google Shape;135;p24"/>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24"/>
          <p:cNvSpPr txBox="1"/>
          <p:nvPr/>
        </p:nvSpPr>
        <p:spPr>
          <a:xfrm>
            <a:off x="801025" y="435650"/>
            <a:ext cx="50592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1C4587"/>
                </a:solidFill>
                <a:latin typeface="Georgia"/>
                <a:ea typeface="Georgia"/>
                <a:cs typeface="Georgia"/>
                <a:sym typeface="Georgia"/>
              </a:rPr>
              <a:t>AIMS AND OBJECTIVE</a:t>
            </a:r>
            <a:endParaRPr b="1" sz="2700">
              <a:solidFill>
                <a:srgbClr val="1C4587"/>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nvSpPr>
        <p:spPr>
          <a:xfrm>
            <a:off x="260225" y="1592025"/>
            <a:ext cx="4056900" cy="25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latin typeface="Lato Light"/>
                <a:ea typeface="Lato Light"/>
                <a:cs typeface="Lato Light"/>
                <a:sym typeface="Lato Light"/>
              </a:rPr>
              <a:t>➢ </a:t>
            </a:r>
            <a:r>
              <a:rPr lang="en" sz="2500"/>
              <a:t>Non-Restricting </a:t>
            </a:r>
            <a:endParaRPr sz="2500"/>
          </a:p>
          <a:p>
            <a:pPr indent="0" lvl="0" marL="0" rtl="0" algn="l">
              <a:spcBef>
                <a:spcPts val="0"/>
              </a:spcBef>
              <a:spcAft>
                <a:spcPts val="0"/>
              </a:spcAft>
              <a:buNone/>
            </a:pPr>
            <a:r>
              <a:rPr lang="en" sz="2500"/>
              <a:t>➢ Affordable </a:t>
            </a:r>
            <a:endParaRPr sz="2500"/>
          </a:p>
          <a:p>
            <a:pPr indent="0" lvl="0" marL="0" rtl="0" algn="l">
              <a:spcBef>
                <a:spcPts val="0"/>
              </a:spcBef>
              <a:spcAft>
                <a:spcPts val="0"/>
              </a:spcAft>
              <a:buNone/>
            </a:pPr>
            <a:r>
              <a:rPr lang="en" sz="2500"/>
              <a:t>➢ Flexible Learning </a:t>
            </a:r>
            <a:endParaRPr sz="2500"/>
          </a:p>
          <a:p>
            <a:pPr indent="0" lvl="0" marL="0" rtl="0" algn="l">
              <a:spcBef>
                <a:spcPts val="0"/>
              </a:spcBef>
              <a:spcAft>
                <a:spcPts val="0"/>
              </a:spcAft>
              <a:buNone/>
            </a:pPr>
            <a:r>
              <a:rPr lang="en" sz="2500"/>
              <a:t>➢ Practical and Proven </a:t>
            </a:r>
            <a:endParaRPr sz="2500"/>
          </a:p>
          <a:p>
            <a:pPr indent="0" lvl="0" marL="0" rtl="0" algn="l">
              <a:spcBef>
                <a:spcPts val="0"/>
              </a:spcBef>
              <a:spcAft>
                <a:spcPts val="0"/>
              </a:spcAft>
              <a:buNone/>
            </a:pPr>
            <a:r>
              <a:rPr lang="en" sz="2500"/>
              <a:t>➢ Easy Accessibility</a:t>
            </a:r>
            <a:endParaRPr sz="2500"/>
          </a:p>
        </p:txBody>
      </p:sp>
      <p:sp>
        <p:nvSpPr>
          <p:cNvPr id="142" name="Google Shape;142;p25"/>
          <p:cNvSpPr txBox="1"/>
          <p:nvPr/>
        </p:nvSpPr>
        <p:spPr>
          <a:xfrm>
            <a:off x="260225" y="651675"/>
            <a:ext cx="50196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200">
                <a:solidFill>
                  <a:srgbClr val="1C4587"/>
                </a:solidFill>
                <a:latin typeface="Georgia"/>
                <a:ea typeface="Georgia"/>
                <a:cs typeface="Georgia"/>
                <a:sym typeface="Georgia"/>
              </a:rPr>
              <a:t>KEY  COMPONENTS </a:t>
            </a:r>
            <a:endParaRPr b="1" sz="3200">
              <a:solidFill>
                <a:srgbClr val="1C4587"/>
              </a:solidFill>
              <a:latin typeface="Georgia"/>
              <a:ea typeface="Georgia"/>
              <a:cs typeface="Georgia"/>
              <a:sym typeface="Georgia"/>
            </a:endParaRPr>
          </a:p>
        </p:txBody>
      </p:sp>
      <p:sp>
        <p:nvSpPr>
          <p:cNvPr id="143" name="Google Shape;143;p2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47" name="Shape 147"/>
        <p:cNvGrpSpPr/>
        <p:nvPr/>
      </p:nvGrpSpPr>
      <p:grpSpPr>
        <a:xfrm>
          <a:off x="0" y="0"/>
          <a:ext cx="0" cy="0"/>
          <a:chOff x="0" y="0"/>
          <a:chExt cx="0" cy="0"/>
        </a:xfrm>
      </p:grpSpPr>
      <p:sp>
        <p:nvSpPr>
          <p:cNvPr id="148" name="Google Shape;148;p26"/>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solidFill>
                  <a:srgbClr val="999999"/>
                </a:solidFill>
              </a:rPr>
              <a:t>‹#›</a:t>
            </a:fld>
            <a:endParaRPr>
              <a:solidFill>
                <a:srgbClr val="999999"/>
              </a:solidFill>
            </a:endParaRPr>
          </a:p>
        </p:txBody>
      </p:sp>
      <p:pic>
        <p:nvPicPr>
          <p:cNvPr id="149" name="Google Shape;149;p26"/>
          <p:cNvPicPr preferRelativeResize="0"/>
          <p:nvPr/>
        </p:nvPicPr>
        <p:blipFill rotWithShape="1">
          <a:blip r:embed="rId3">
            <a:alphaModFix/>
          </a:blip>
          <a:srcRect b="0" l="6147" r="5010" t="9049"/>
          <a:stretch/>
        </p:blipFill>
        <p:spPr>
          <a:xfrm>
            <a:off x="449700" y="435650"/>
            <a:ext cx="8179026" cy="4300299"/>
          </a:xfrm>
          <a:prstGeom prst="rect">
            <a:avLst/>
          </a:prstGeom>
          <a:noFill/>
          <a:ln>
            <a:noFill/>
          </a:ln>
        </p:spPr>
      </p:pic>
      <p:sp>
        <p:nvSpPr>
          <p:cNvPr id="150" name="Google Shape;150;p26"/>
          <p:cNvSpPr txBox="1"/>
          <p:nvPr/>
        </p:nvSpPr>
        <p:spPr>
          <a:xfrm>
            <a:off x="674550" y="3977075"/>
            <a:ext cx="182700" cy="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51" name="Google Shape;151;p26"/>
          <p:cNvSpPr txBox="1"/>
          <p:nvPr/>
        </p:nvSpPr>
        <p:spPr>
          <a:xfrm>
            <a:off x="607300" y="3879325"/>
            <a:ext cx="1214700" cy="1488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7" name="Google Shape;157;p27"/>
          <p:cNvSpPr txBox="1"/>
          <p:nvPr/>
        </p:nvSpPr>
        <p:spPr>
          <a:xfrm>
            <a:off x="627625" y="918475"/>
            <a:ext cx="5235300" cy="38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58" name="Google Shape;158;p27"/>
          <p:cNvSpPr txBox="1"/>
          <p:nvPr/>
        </p:nvSpPr>
        <p:spPr>
          <a:xfrm>
            <a:off x="658250" y="1428750"/>
            <a:ext cx="5613000" cy="33627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000000"/>
              </a:buClr>
              <a:buSzPts val="1700"/>
              <a:buFont typeface="Arial"/>
              <a:buChar char="➢"/>
            </a:pPr>
            <a:r>
              <a:rPr lang="en" sz="1700"/>
              <a:t>The most important and exciting feature of </a:t>
            </a:r>
            <a:r>
              <a:rPr b="1" lang="en" sz="1700"/>
              <a:t>Edgile</a:t>
            </a:r>
            <a:r>
              <a:rPr lang="en" sz="1700"/>
              <a:t> is the live video lecture which will be organised by the teacher.</a:t>
            </a:r>
            <a:endParaRPr sz="1700"/>
          </a:p>
          <a:p>
            <a:pPr indent="-336550" lvl="0" marL="457200" rtl="0" algn="just">
              <a:lnSpc>
                <a:spcPct val="115000"/>
              </a:lnSpc>
              <a:spcBef>
                <a:spcPts val="0"/>
              </a:spcBef>
              <a:spcAft>
                <a:spcPts val="0"/>
              </a:spcAft>
              <a:buClr>
                <a:srgbClr val="000000"/>
              </a:buClr>
              <a:buSzPts val="1700"/>
              <a:buFont typeface="Arial"/>
              <a:buChar char="➢"/>
            </a:pPr>
            <a:r>
              <a:rPr lang="en" sz="1700"/>
              <a:t>In this feature multiple students or trainees can attend a live video lectures and raise their doubts for any query which occur in their mind.</a:t>
            </a:r>
            <a:endParaRPr sz="1700"/>
          </a:p>
          <a:p>
            <a:pPr indent="-336550" lvl="0" marL="457200" rtl="0" algn="just">
              <a:lnSpc>
                <a:spcPct val="115000"/>
              </a:lnSpc>
              <a:spcBef>
                <a:spcPts val="0"/>
              </a:spcBef>
              <a:spcAft>
                <a:spcPts val="0"/>
              </a:spcAft>
              <a:buClr>
                <a:srgbClr val="000000"/>
              </a:buClr>
              <a:buSzPts val="1700"/>
              <a:buFont typeface="Arial"/>
              <a:buChar char="➢"/>
            </a:pPr>
            <a:r>
              <a:rPr lang="en" sz="1700"/>
              <a:t>In this, students can also watch offline recorded lecture for the future reference.</a:t>
            </a:r>
            <a:endParaRPr sz="1700"/>
          </a:p>
          <a:p>
            <a:pPr indent="-336550" lvl="0" marL="457200" rtl="0" algn="just">
              <a:lnSpc>
                <a:spcPct val="115000"/>
              </a:lnSpc>
              <a:spcBef>
                <a:spcPts val="0"/>
              </a:spcBef>
              <a:spcAft>
                <a:spcPts val="0"/>
              </a:spcAft>
              <a:buClr>
                <a:srgbClr val="000000"/>
              </a:buClr>
              <a:buSzPts val="1700"/>
              <a:buFont typeface="Arial"/>
              <a:buChar char="➢"/>
            </a:pPr>
            <a:r>
              <a:rPr lang="en" sz="1700"/>
              <a:t>The audio feature lets students to participate in conversation during the sessions.</a:t>
            </a:r>
            <a:endParaRPr sz="1300"/>
          </a:p>
        </p:txBody>
      </p:sp>
      <p:sp>
        <p:nvSpPr>
          <p:cNvPr id="159" name="Google Shape;159;p27"/>
          <p:cNvSpPr txBox="1"/>
          <p:nvPr/>
        </p:nvSpPr>
        <p:spPr>
          <a:xfrm>
            <a:off x="658225" y="508150"/>
            <a:ext cx="5174100" cy="8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51C75"/>
                </a:solidFill>
                <a:latin typeface="Georgia"/>
                <a:ea typeface="Georgia"/>
                <a:cs typeface="Georgia"/>
                <a:sym typeface="Georgia"/>
              </a:rPr>
              <a:t>MAIN  FEATURES</a:t>
            </a:r>
            <a:endParaRPr b="1" sz="3400">
              <a:solidFill>
                <a:srgbClr val="351C75"/>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28"/>
          <p:cNvSpPr txBox="1"/>
          <p:nvPr>
            <p:ph idx="4294967295" type="title"/>
          </p:nvPr>
        </p:nvSpPr>
        <p:spPr>
          <a:xfrm>
            <a:off x="604300" y="768425"/>
            <a:ext cx="3103800" cy="85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900">
                <a:solidFill>
                  <a:schemeClr val="dk2"/>
                </a:solidFill>
                <a:latin typeface="Spectral"/>
                <a:ea typeface="Spectral"/>
                <a:cs typeface="Spectral"/>
                <a:sym typeface="Spectral"/>
              </a:rPr>
              <a:t>MODULES</a:t>
            </a:r>
            <a:endParaRPr b="1" sz="3900">
              <a:latin typeface="Spectral"/>
              <a:ea typeface="Spectral"/>
              <a:cs typeface="Spectral"/>
              <a:sym typeface="Spectral"/>
            </a:endParaRPr>
          </a:p>
        </p:txBody>
      </p:sp>
      <p:sp>
        <p:nvSpPr>
          <p:cNvPr id="165" name="Google Shape;165;p28"/>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6" name="Google Shape;166;p28"/>
          <p:cNvPicPr preferRelativeResize="0"/>
          <p:nvPr/>
        </p:nvPicPr>
        <p:blipFill rotWithShape="1">
          <a:blip r:embed="rId4">
            <a:alphaModFix/>
          </a:blip>
          <a:srcRect b="0" l="7305" r="15054" t="7986"/>
          <a:stretch/>
        </p:blipFill>
        <p:spPr>
          <a:xfrm>
            <a:off x="604300" y="2360950"/>
            <a:ext cx="2894976" cy="231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72" name="Google Shape;172;p29"/>
          <p:cNvSpPr txBox="1"/>
          <p:nvPr/>
        </p:nvSpPr>
        <p:spPr>
          <a:xfrm>
            <a:off x="470975" y="347025"/>
            <a:ext cx="6482100" cy="44124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1800"/>
              <a:buFont typeface="Roboto"/>
              <a:buChar char="➢"/>
            </a:pPr>
            <a:r>
              <a:rPr b="1" lang="en" sz="1800">
                <a:solidFill>
                  <a:srgbClr val="351C75"/>
                </a:solidFill>
                <a:latin typeface="Calibri"/>
                <a:ea typeface="Calibri"/>
                <a:cs typeface="Calibri"/>
                <a:sym typeface="Calibri"/>
              </a:rPr>
              <a:t>REGISTRATION:</a:t>
            </a:r>
            <a:r>
              <a:rPr b="1" lang="en" sz="1800">
                <a:solidFill>
                  <a:schemeClr val="dk1"/>
                </a:solidFill>
                <a:latin typeface="Calibri"/>
                <a:ea typeface="Calibri"/>
                <a:cs typeface="Calibri"/>
                <a:sym typeface="Calibri"/>
              </a:rPr>
              <a:t>-</a:t>
            </a:r>
            <a:r>
              <a:rPr lang="en" sz="1500">
                <a:solidFill>
                  <a:schemeClr val="dk1"/>
                </a:solidFill>
              </a:rPr>
              <a:t> This is about creation of every type of user and every entity of system including creation of department to subjects and this also includes editing in the details of those entities and even allows to remove them as and when they become useless.</a:t>
            </a:r>
            <a:endParaRPr sz="1500">
              <a:solidFill>
                <a:schemeClr val="dk1"/>
              </a:solidFill>
            </a:endParaRPr>
          </a:p>
          <a:p>
            <a:pPr indent="-342900" lvl="0" marL="457200" rtl="0" algn="just">
              <a:lnSpc>
                <a:spcPct val="115000"/>
              </a:lnSpc>
              <a:spcBef>
                <a:spcPts val="0"/>
              </a:spcBef>
              <a:spcAft>
                <a:spcPts val="0"/>
              </a:spcAft>
              <a:buClr>
                <a:schemeClr val="dk1"/>
              </a:buClr>
              <a:buSzPts val="1800"/>
              <a:buFont typeface="Roboto"/>
              <a:buChar char="➢"/>
            </a:pPr>
            <a:r>
              <a:rPr b="1" lang="en" sz="1800">
                <a:solidFill>
                  <a:srgbClr val="351C75"/>
                </a:solidFill>
                <a:latin typeface="Calibri"/>
                <a:ea typeface="Calibri"/>
                <a:cs typeface="Calibri"/>
                <a:sym typeface="Calibri"/>
              </a:rPr>
              <a:t>ONLINE LECTURE</a:t>
            </a:r>
            <a:r>
              <a:rPr b="1" lang="en" sz="1800">
                <a:solidFill>
                  <a:schemeClr val="dk1"/>
                </a:solidFill>
                <a:latin typeface="Calibri"/>
                <a:ea typeface="Calibri"/>
                <a:cs typeface="Calibri"/>
                <a:sym typeface="Calibri"/>
              </a:rPr>
              <a:t>:-</a:t>
            </a:r>
            <a:r>
              <a:rPr lang="en" sz="1500">
                <a:solidFill>
                  <a:schemeClr val="dk1"/>
                </a:solidFill>
              </a:rPr>
              <a:t>This module refers to the review of lectures and choose the   appropriate videos that can help student learn from home via internet.</a:t>
            </a:r>
            <a:endParaRPr sz="1500">
              <a:solidFill>
                <a:schemeClr val="dk1"/>
              </a:solidFill>
            </a:endParaRPr>
          </a:p>
          <a:p>
            <a:pPr indent="-342900" lvl="0" marL="457200" rtl="0" algn="just">
              <a:lnSpc>
                <a:spcPct val="115000"/>
              </a:lnSpc>
              <a:spcBef>
                <a:spcPts val="0"/>
              </a:spcBef>
              <a:spcAft>
                <a:spcPts val="0"/>
              </a:spcAft>
              <a:buClr>
                <a:schemeClr val="dk1"/>
              </a:buClr>
              <a:buSzPts val="1800"/>
              <a:buFont typeface="Roboto"/>
              <a:buChar char="➢"/>
            </a:pPr>
            <a:r>
              <a:rPr b="1" lang="en" sz="1800">
                <a:solidFill>
                  <a:srgbClr val="351C75"/>
                </a:solidFill>
                <a:latin typeface="Calibri"/>
                <a:ea typeface="Calibri"/>
                <a:cs typeface="Calibri"/>
                <a:sym typeface="Calibri"/>
              </a:rPr>
              <a:t>OFFLINE LECTURE:</a:t>
            </a:r>
            <a:r>
              <a:rPr b="1" lang="en" sz="1800">
                <a:solidFill>
                  <a:schemeClr val="dk1"/>
                </a:solidFill>
                <a:latin typeface="Calibri"/>
                <a:ea typeface="Calibri"/>
                <a:cs typeface="Calibri"/>
                <a:sym typeface="Calibri"/>
              </a:rPr>
              <a:t>-</a:t>
            </a:r>
            <a:r>
              <a:rPr lang="en" sz="1500">
                <a:solidFill>
                  <a:schemeClr val="dk1"/>
                </a:solidFill>
              </a:rPr>
              <a:t>Offline Lectures are the features of the system and are needed   to be managed either by teacher or admin. This also empowers user with privilege to share anything they think can be useful to his/her class and will help the students for the studies.</a:t>
            </a:r>
            <a:endParaRPr sz="1500">
              <a:solidFill>
                <a:schemeClr val="dk1"/>
              </a:solidFill>
            </a:endParaRPr>
          </a:p>
          <a:p>
            <a:pPr indent="-342900" lvl="0" marL="457200" rtl="0" algn="just">
              <a:lnSpc>
                <a:spcPct val="115000"/>
              </a:lnSpc>
              <a:spcBef>
                <a:spcPts val="0"/>
              </a:spcBef>
              <a:spcAft>
                <a:spcPts val="0"/>
              </a:spcAft>
              <a:buClr>
                <a:schemeClr val="dk1"/>
              </a:buClr>
              <a:buSzPts val="1800"/>
              <a:buFont typeface="Roboto"/>
              <a:buChar char="➢"/>
            </a:pPr>
            <a:r>
              <a:rPr b="1" lang="en" sz="1800">
                <a:solidFill>
                  <a:srgbClr val="351C75"/>
                </a:solidFill>
                <a:latin typeface="Calibri"/>
                <a:ea typeface="Calibri"/>
                <a:cs typeface="Calibri"/>
                <a:sym typeface="Calibri"/>
              </a:rPr>
              <a:t>ASSESSMENT/QUIZ</a:t>
            </a:r>
            <a:r>
              <a:rPr b="1" lang="en" sz="1800">
                <a:solidFill>
                  <a:schemeClr val="dk1"/>
                </a:solidFill>
                <a:latin typeface="Calibri"/>
                <a:ea typeface="Calibri"/>
                <a:cs typeface="Calibri"/>
                <a:sym typeface="Calibri"/>
              </a:rPr>
              <a:t>:-</a:t>
            </a:r>
            <a:r>
              <a:rPr lang="en" sz="1500">
                <a:solidFill>
                  <a:schemeClr val="dk1"/>
                </a:solidFill>
              </a:rPr>
              <a:t>It includes evaluations using assignment and </a:t>
            </a:r>
            <a:r>
              <a:rPr lang="en" sz="1500">
                <a:solidFill>
                  <a:schemeClr val="dk1"/>
                </a:solidFill>
              </a:rPr>
              <a:t>quizzes</a:t>
            </a:r>
            <a:r>
              <a:rPr lang="en" sz="1500">
                <a:solidFill>
                  <a:schemeClr val="dk1"/>
                </a:solidFill>
              </a:rPr>
              <a:t>.</a:t>
            </a:r>
            <a:endParaRPr sz="1500">
              <a:solidFill>
                <a:schemeClr val="dk1"/>
              </a:solidFill>
            </a:endParaRPr>
          </a:p>
          <a:p>
            <a:pPr indent="-342900" lvl="0" marL="457200" rtl="0" algn="just">
              <a:lnSpc>
                <a:spcPct val="115000"/>
              </a:lnSpc>
              <a:spcBef>
                <a:spcPts val="0"/>
              </a:spcBef>
              <a:spcAft>
                <a:spcPts val="0"/>
              </a:spcAft>
              <a:buClr>
                <a:schemeClr val="dk1"/>
              </a:buClr>
              <a:buSzPts val="1800"/>
              <a:buFont typeface="Roboto"/>
              <a:buChar char="➢"/>
            </a:pPr>
            <a:r>
              <a:rPr b="1" lang="en" sz="1800">
                <a:solidFill>
                  <a:srgbClr val="351C75"/>
                </a:solidFill>
                <a:latin typeface="Calibri"/>
                <a:ea typeface="Calibri"/>
                <a:cs typeface="Calibri"/>
                <a:sym typeface="Calibri"/>
              </a:rPr>
              <a:t>Chat Room:-</a:t>
            </a:r>
            <a:r>
              <a:rPr b="1" lang="en" sz="1800">
                <a:solidFill>
                  <a:srgbClr val="073763"/>
                </a:solidFill>
                <a:latin typeface="Calibri"/>
                <a:ea typeface="Calibri"/>
                <a:cs typeface="Calibri"/>
                <a:sym typeface="Calibri"/>
              </a:rPr>
              <a:t> </a:t>
            </a:r>
            <a:r>
              <a:rPr lang="en" sz="1500">
                <a:solidFill>
                  <a:schemeClr val="dk1"/>
                </a:solidFill>
              </a:rPr>
              <a:t>Here students can clear all their doubts by discussing them with teacher or fellow classmates.</a:t>
            </a:r>
            <a:endParaRPr sz="15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8" name="Google Shape;178;p30"/>
          <p:cNvSpPr txBox="1"/>
          <p:nvPr/>
        </p:nvSpPr>
        <p:spPr>
          <a:xfrm>
            <a:off x="409000" y="1117475"/>
            <a:ext cx="5688900" cy="3765900"/>
          </a:xfrm>
          <a:prstGeom prst="rect">
            <a:avLst/>
          </a:prstGeom>
          <a:noFill/>
          <a:ln>
            <a:noFill/>
          </a:ln>
        </p:spPr>
        <p:txBody>
          <a:bodyPr anchorCtr="0" anchor="t" bIns="91425" lIns="91425" spcFirstLastPara="1" rIns="91425" wrap="square" tIns="91425">
            <a:noAutofit/>
          </a:bodyPr>
          <a:lstStyle/>
          <a:p>
            <a:pPr indent="-336550" lvl="0" marL="457200" rtl="0" algn="just">
              <a:spcBef>
                <a:spcPts val="0"/>
              </a:spcBef>
              <a:spcAft>
                <a:spcPts val="0"/>
              </a:spcAft>
              <a:buSzPts val="1700"/>
              <a:buFont typeface="Calibri"/>
              <a:buChar char="➢"/>
            </a:pPr>
            <a:r>
              <a:rPr lang="en" sz="1700">
                <a:latin typeface="Calibri"/>
                <a:ea typeface="Calibri"/>
                <a:cs typeface="Calibri"/>
                <a:sym typeface="Calibri"/>
              </a:rPr>
              <a:t>Removal of geographical barriers(Anywhere learning). Edgile allows learners and teachers to attend a single live training session from any place in the world, provided they have a computer and Internet connection. </a:t>
            </a:r>
            <a:endParaRPr sz="1700">
              <a:latin typeface="Calibri"/>
              <a:ea typeface="Calibri"/>
              <a:cs typeface="Calibri"/>
              <a:sym typeface="Calibri"/>
            </a:endParaRPr>
          </a:p>
          <a:p>
            <a:pPr indent="-336550" lvl="0" marL="457200" rtl="0" algn="just">
              <a:spcBef>
                <a:spcPts val="0"/>
              </a:spcBef>
              <a:spcAft>
                <a:spcPts val="0"/>
              </a:spcAft>
              <a:buSzPts val="1700"/>
              <a:buFont typeface="Calibri"/>
              <a:buChar char="➢"/>
            </a:pPr>
            <a:r>
              <a:rPr lang="en" sz="1700">
                <a:latin typeface="Calibri"/>
                <a:ea typeface="Calibri"/>
                <a:cs typeface="Calibri"/>
                <a:sym typeface="Calibri"/>
              </a:rPr>
              <a:t>Edgile has a facility to record the session so learners or teachers can replay it afterwards. </a:t>
            </a:r>
            <a:endParaRPr sz="1700">
              <a:latin typeface="Calibri"/>
              <a:ea typeface="Calibri"/>
              <a:cs typeface="Calibri"/>
              <a:sym typeface="Calibri"/>
            </a:endParaRPr>
          </a:p>
          <a:p>
            <a:pPr indent="-336550" lvl="0" marL="457200" rtl="0" algn="just">
              <a:spcBef>
                <a:spcPts val="0"/>
              </a:spcBef>
              <a:spcAft>
                <a:spcPts val="0"/>
              </a:spcAft>
              <a:buSzPts val="1700"/>
              <a:buFont typeface="Calibri"/>
              <a:buChar char="➢"/>
            </a:pPr>
            <a:r>
              <a:rPr lang="en" sz="1700">
                <a:latin typeface="Calibri"/>
                <a:ea typeface="Calibri"/>
                <a:cs typeface="Calibri"/>
                <a:sym typeface="Calibri"/>
              </a:rPr>
              <a:t>The sessions are easier to schedule or reschedule since attendees will not be traveling to the venue of the session.</a:t>
            </a:r>
            <a:endParaRPr sz="1700">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n" sz="1700">
                <a:latin typeface="Calibri"/>
                <a:ea typeface="Calibri"/>
                <a:cs typeface="Calibri"/>
                <a:sym typeface="Calibri"/>
              </a:rPr>
              <a:t>One to one communication In a virtual classroom environment, learners can talk to the teacher and to each other, and although this communication is not as rich in a traditional classroom, it still can help learners, since it is one to one. </a:t>
            </a:r>
            <a:r>
              <a:rPr lang="en" sz="1800">
                <a:latin typeface="Calibri"/>
                <a:ea typeface="Calibri"/>
                <a:cs typeface="Calibri"/>
                <a:sym typeface="Calibri"/>
              </a:rPr>
              <a:t> </a:t>
            </a:r>
            <a:endParaRPr>
              <a:latin typeface="Calibri"/>
              <a:ea typeface="Calibri"/>
              <a:cs typeface="Calibri"/>
              <a:sym typeface="Calibri"/>
            </a:endParaRPr>
          </a:p>
        </p:txBody>
      </p:sp>
      <p:sp>
        <p:nvSpPr>
          <p:cNvPr id="179" name="Google Shape;179;p30"/>
          <p:cNvSpPr txBox="1"/>
          <p:nvPr/>
        </p:nvSpPr>
        <p:spPr>
          <a:xfrm>
            <a:off x="685800" y="342900"/>
            <a:ext cx="4610700" cy="7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51C75"/>
                </a:solidFill>
                <a:latin typeface="Georgia"/>
                <a:ea typeface="Georgia"/>
                <a:cs typeface="Georgia"/>
                <a:sym typeface="Georgia"/>
              </a:rPr>
              <a:t>ADVANTAGE</a:t>
            </a:r>
            <a:endParaRPr b="1" sz="3400">
              <a:solidFill>
                <a:srgbClr val="351C75"/>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nvSpPr>
        <p:spPr>
          <a:xfrm>
            <a:off x="400050" y="1074425"/>
            <a:ext cx="6119100" cy="36462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b="1" lang="en" sz="1600">
                <a:solidFill>
                  <a:srgbClr val="20124D"/>
                </a:solidFill>
                <a:latin typeface="Merriweather"/>
                <a:ea typeface="Merriweather"/>
                <a:cs typeface="Merriweather"/>
                <a:sym typeface="Merriweather"/>
              </a:rPr>
              <a:t>Register new users:</a:t>
            </a:r>
            <a:r>
              <a:rPr b="1" lang="en" sz="1700">
                <a:latin typeface="Comic Sans MS"/>
                <a:ea typeface="Comic Sans MS"/>
                <a:cs typeface="Comic Sans MS"/>
                <a:sym typeface="Comic Sans MS"/>
              </a:rPr>
              <a:t> </a:t>
            </a:r>
            <a:r>
              <a:rPr lang="en" sz="1700">
                <a:latin typeface="Calibri"/>
                <a:ea typeface="Calibri"/>
                <a:cs typeface="Calibri"/>
                <a:sym typeface="Calibri"/>
              </a:rPr>
              <a:t>Instructor as an administrator has to register new users that will be attending the session. </a:t>
            </a:r>
            <a:endParaRPr sz="1700">
              <a:latin typeface="Calibri"/>
              <a:ea typeface="Calibri"/>
              <a:cs typeface="Calibri"/>
              <a:sym typeface="Calibri"/>
            </a:endParaRPr>
          </a:p>
          <a:p>
            <a:pPr indent="-317500" lvl="0" marL="457200" rtl="0" algn="just">
              <a:spcBef>
                <a:spcPts val="0"/>
              </a:spcBef>
              <a:spcAft>
                <a:spcPts val="0"/>
              </a:spcAft>
              <a:buSzPts val="1400"/>
              <a:buChar char="➢"/>
            </a:pPr>
            <a:r>
              <a:rPr b="1" lang="en" sz="1600">
                <a:solidFill>
                  <a:srgbClr val="351C75"/>
                </a:solidFill>
                <a:latin typeface="Merriweather"/>
                <a:ea typeface="Merriweather"/>
                <a:cs typeface="Merriweather"/>
                <a:sym typeface="Merriweather"/>
              </a:rPr>
              <a:t>Create a session:</a:t>
            </a:r>
            <a:r>
              <a:rPr b="1" lang="en" sz="1700">
                <a:latin typeface="Comic Sans MS"/>
                <a:ea typeface="Comic Sans MS"/>
                <a:cs typeface="Comic Sans MS"/>
                <a:sym typeface="Comic Sans MS"/>
              </a:rPr>
              <a:t> </a:t>
            </a:r>
            <a:r>
              <a:rPr lang="en" sz="1700">
                <a:latin typeface="Calibri"/>
                <a:ea typeface="Calibri"/>
                <a:cs typeface="Calibri"/>
                <a:sym typeface="Calibri"/>
              </a:rPr>
              <a:t>Instructor has to decide the session time, users that will be invited for the session. While creating a session, he can specify the time and users of the particular session. </a:t>
            </a:r>
            <a:endParaRPr sz="1700">
              <a:latin typeface="Calibri"/>
              <a:ea typeface="Calibri"/>
              <a:cs typeface="Calibri"/>
              <a:sym typeface="Calibri"/>
            </a:endParaRPr>
          </a:p>
          <a:p>
            <a:pPr indent="-317500" lvl="0" marL="457200" rtl="0" algn="just">
              <a:spcBef>
                <a:spcPts val="0"/>
              </a:spcBef>
              <a:spcAft>
                <a:spcPts val="0"/>
              </a:spcAft>
              <a:buSzPts val="1400"/>
              <a:buChar char="➢"/>
            </a:pPr>
            <a:r>
              <a:rPr b="1" lang="en" sz="1600">
                <a:solidFill>
                  <a:srgbClr val="20124D"/>
                </a:solidFill>
                <a:latin typeface="Merriweather"/>
                <a:ea typeface="Merriweather"/>
                <a:cs typeface="Merriweather"/>
                <a:sym typeface="Merriweather"/>
              </a:rPr>
              <a:t>Quiz :</a:t>
            </a:r>
            <a:r>
              <a:rPr lang="en" sz="1700">
                <a:latin typeface="Calibri"/>
                <a:ea typeface="Calibri"/>
                <a:cs typeface="Calibri"/>
                <a:sym typeface="Calibri"/>
              </a:rPr>
              <a:t> As an instructor, he conducts the quiz for students and evaluates on the basis of their performances .</a:t>
            </a:r>
            <a:endParaRPr sz="1700">
              <a:latin typeface="Calibri"/>
              <a:ea typeface="Calibri"/>
              <a:cs typeface="Calibri"/>
              <a:sym typeface="Calibri"/>
            </a:endParaRPr>
          </a:p>
          <a:p>
            <a:pPr indent="-317500" lvl="0" marL="457200" rtl="0" algn="just">
              <a:spcBef>
                <a:spcPts val="0"/>
              </a:spcBef>
              <a:spcAft>
                <a:spcPts val="0"/>
              </a:spcAft>
              <a:buSzPts val="1400"/>
              <a:buChar char="➢"/>
            </a:pPr>
            <a:r>
              <a:rPr b="1" lang="en" sz="1600">
                <a:solidFill>
                  <a:srgbClr val="20124D"/>
                </a:solidFill>
                <a:latin typeface="Merriweather"/>
                <a:ea typeface="Merriweather"/>
                <a:cs typeface="Merriweather"/>
                <a:sym typeface="Merriweather"/>
              </a:rPr>
              <a:t>Share Resources:</a:t>
            </a:r>
            <a:r>
              <a:rPr b="1" lang="en" sz="1700">
                <a:latin typeface="Comic Sans MS"/>
                <a:ea typeface="Comic Sans MS"/>
                <a:cs typeface="Comic Sans MS"/>
                <a:sym typeface="Comic Sans MS"/>
              </a:rPr>
              <a:t> </a:t>
            </a:r>
            <a:r>
              <a:rPr lang="en" sz="1700">
                <a:latin typeface="Calibri"/>
                <a:ea typeface="Calibri"/>
                <a:cs typeface="Calibri"/>
                <a:sym typeface="Calibri"/>
              </a:rPr>
              <a:t>Instructor can add various resources to the session. It may be a file or just a simple web page link that student can download at their end.  </a:t>
            </a:r>
            <a:endParaRPr sz="1700">
              <a:latin typeface="Calibri"/>
              <a:ea typeface="Calibri"/>
              <a:cs typeface="Calibri"/>
              <a:sym typeface="Calibri"/>
            </a:endParaRPr>
          </a:p>
          <a:p>
            <a:pPr indent="-317500" lvl="0" marL="457200" rtl="0" algn="just">
              <a:spcBef>
                <a:spcPts val="0"/>
              </a:spcBef>
              <a:spcAft>
                <a:spcPts val="0"/>
              </a:spcAft>
              <a:buSzPts val="1400"/>
              <a:buChar char="➢"/>
            </a:pPr>
            <a:r>
              <a:rPr b="1" lang="en" sz="1600">
                <a:solidFill>
                  <a:srgbClr val="20124D"/>
                </a:solidFill>
                <a:latin typeface="Merriweather"/>
                <a:ea typeface="Merriweather"/>
                <a:cs typeface="Merriweather"/>
                <a:sym typeface="Merriweather"/>
              </a:rPr>
              <a:t>Q &amp; A:</a:t>
            </a:r>
            <a:r>
              <a:rPr b="1" lang="en" sz="1700">
                <a:solidFill>
                  <a:srgbClr val="20124D"/>
                </a:solidFill>
                <a:latin typeface="Calibri"/>
                <a:ea typeface="Calibri"/>
                <a:cs typeface="Calibri"/>
                <a:sym typeface="Calibri"/>
              </a:rPr>
              <a:t>  </a:t>
            </a:r>
            <a:r>
              <a:rPr lang="en" sz="1700">
                <a:latin typeface="Calibri"/>
                <a:ea typeface="Calibri"/>
                <a:cs typeface="Calibri"/>
                <a:sym typeface="Calibri"/>
              </a:rPr>
              <a:t>Students can discuss their doubts with Instructor.</a:t>
            </a:r>
            <a:endParaRPr sz="1700">
              <a:latin typeface="Calibri"/>
              <a:ea typeface="Calibri"/>
              <a:cs typeface="Calibri"/>
              <a:sym typeface="Calibri"/>
            </a:endParaRPr>
          </a:p>
          <a:p>
            <a:pPr indent="0" lvl="0" marL="0" rtl="0" algn="l">
              <a:spcBef>
                <a:spcPts val="0"/>
              </a:spcBef>
              <a:spcAft>
                <a:spcPts val="0"/>
              </a:spcAft>
              <a:buNone/>
            </a:pPr>
            <a:r>
              <a:t/>
            </a:r>
            <a:endParaRPr>
              <a:latin typeface="Lato Light"/>
              <a:ea typeface="Lato Light"/>
              <a:cs typeface="Lato Light"/>
              <a:sym typeface="Lato Light"/>
            </a:endParaRPr>
          </a:p>
        </p:txBody>
      </p:sp>
      <p:sp>
        <p:nvSpPr>
          <p:cNvPr id="185" name="Google Shape;185;p31"/>
          <p:cNvSpPr txBox="1"/>
          <p:nvPr/>
        </p:nvSpPr>
        <p:spPr>
          <a:xfrm>
            <a:off x="792325" y="280075"/>
            <a:ext cx="47454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51C75"/>
                </a:solidFill>
                <a:latin typeface="Georgia"/>
                <a:ea typeface="Georgia"/>
                <a:cs typeface="Georgia"/>
                <a:sym typeface="Georgia"/>
              </a:rPr>
              <a:t>FACILITIES</a:t>
            </a:r>
            <a:endParaRPr b="1" sz="3400">
              <a:solidFill>
                <a:srgbClr val="351C75"/>
              </a:solidFill>
              <a:latin typeface="Georgia"/>
              <a:ea typeface="Georgia"/>
              <a:cs typeface="Georgia"/>
              <a:sym typeface="Georgia"/>
            </a:endParaRPr>
          </a:p>
        </p:txBody>
      </p:sp>
      <p:sp>
        <p:nvSpPr>
          <p:cNvPr id="186" name="Google Shape;186;p31"/>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2"/>
          <p:cNvSpPr txBox="1"/>
          <p:nvPr/>
        </p:nvSpPr>
        <p:spPr>
          <a:xfrm>
            <a:off x="224850" y="1555738"/>
            <a:ext cx="7641900" cy="257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300"/>
              <a:t>The system will have 3 major roles:</a:t>
            </a:r>
            <a:endParaRPr b="1" sz="2300"/>
          </a:p>
          <a:p>
            <a:pPr indent="-374650" lvl="0" marL="457200" rtl="0" algn="l">
              <a:lnSpc>
                <a:spcPct val="115000"/>
              </a:lnSpc>
              <a:spcBef>
                <a:spcPts val="1600"/>
              </a:spcBef>
              <a:spcAft>
                <a:spcPts val="0"/>
              </a:spcAft>
              <a:buClr>
                <a:srgbClr val="000000"/>
              </a:buClr>
              <a:buSzPts val="2300"/>
              <a:buFont typeface="Arial"/>
              <a:buChar char="●"/>
            </a:pPr>
            <a:r>
              <a:rPr b="1" lang="en" sz="2300"/>
              <a:t>Instructor/Teacher</a:t>
            </a:r>
            <a:endParaRPr b="1" sz="2500"/>
          </a:p>
          <a:p>
            <a:pPr indent="-374650" lvl="0" marL="457200" rtl="0" algn="l">
              <a:lnSpc>
                <a:spcPct val="115000"/>
              </a:lnSpc>
              <a:spcBef>
                <a:spcPts val="0"/>
              </a:spcBef>
              <a:spcAft>
                <a:spcPts val="0"/>
              </a:spcAft>
              <a:buClr>
                <a:srgbClr val="000000"/>
              </a:buClr>
              <a:buSzPts val="2300"/>
              <a:buFont typeface="Arial"/>
              <a:buChar char="●"/>
            </a:pPr>
            <a:r>
              <a:rPr b="1" lang="en" sz="2300"/>
              <a:t>Student </a:t>
            </a:r>
            <a:endParaRPr b="1" sz="2300"/>
          </a:p>
          <a:p>
            <a:pPr indent="-374650" lvl="0" marL="457200" rtl="0" algn="l">
              <a:lnSpc>
                <a:spcPct val="115000"/>
              </a:lnSpc>
              <a:spcBef>
                <a:spcPts val="0"/>
              </a:spcBef>
              <a:spcAft>
                <a:spcPts val="0"/>
              </a:spcAft>
              <a:buClr>
                <a:srgbClr val="000000"/>
              </a:buClr>
              <a:buSzPts val="2300"/>
              <a:buFont typeface="Arial"/>
              <a:buChar char="●"/>
            </a:pPr>
            <a:r>
              <a:rPr b="1" lang="en" sz="2300"/>
              <a:t>Admin</a:t>
            </a:r>
            <a:endParaRPr b="1" sz="2300"/>
          </a:p>
        </p:txBody>
      </p:sp>
      <p:sp>
        <p:nvSpPr>
          <p:cNvPr id="192" name="Google Shape;192;p32"/>
          <p:cNvSpPr txBox="1"/>
          <p:nvPr/>
        </p:nvSpPr>
        <p:spPr>
          <a:xfrm>
            <a:off x="224850" y="405450"/>
            <a:ext cx="7059300" cy="83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900">
                <a:solidFill>
                  <a:srgbClr val="1C4587"/>
                </a:solidFill>
                <a:latin typeface="Georgia"/>
                <a:ea typeface="Georgia"/>
                <a:cs typeface="Georgia"/>
                <a:sym typeface="Georgia"/>
              </a:rPr>
              <a:t>ACTORS OF OUR SYSTEM</a:t>
            </a:r>
            <a:endParaRPr sz="2600">
              <a:solidFill>
                <a:srgbClr val="1C4587"/>
              </a:solidFill>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sp>
        <p:nvSpPr>
          <p:cNvPr id="197" name="Google Shape;197;p33"/>
          <p:cNvSpPr txBox="1"/>
          <p:nvPr/>
        </p:nvSpPr>
        <p:spPr>
          <a:xfrm>
            <a:off x="213825" y="813850"/>
            <a:ext cx="5357700" cy="39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351C75"/>
                </a:solidFill>
                <a:latin typeface="Georgia"/>
                <a:ea typeface="Georgia"/>
                <a:cs typeface="Georgia"/>
                <a:sym typeface="Georgia"/>
              </a:rPr>
              <a:t>Instructor / Teacher</a:t>
            </a:r>
            <a:endParaRPr sz="2200">
              <a:solidFill>
                <a:srgbClr val="351C75"/>
              </a:solidFill>
              <a:latin typeface="Georgia"/>
              <a:ea typeface="Georgia"/>
              <a:cs typeface="Georgia"/>
              <a:sym typeface="Georgia"/>
            </a:endParaRPr>
          </a:p>
          <a:p>
            <a:pPr indent="-336550" lvl="0" marL="457200" rtl="0" algn="l">
              <a:lnSpc>
                <a:spcPct val="115000"/>
              </a:lnSpc>
              <a:spcBef>
                <a:spcPts val="1600"/>
              </a:spcBef>
              <a:spcAft>
                <a:spcPts val="0"/>
              </a:spcAft>
              <a:buClr>
                <a:srgbClr val="000000"/>
              </a:buClr>
              <a:buSzPts val="1700"/>
              <a:buFont typeface="Georgia"/>
              <a:buChar char="●"/>
            </a:pPr>
            <a:r>
              <a:rPr lang="en" sz="1700">
                <a:latin typeface="Georgia"/>
                <a:ea typeface="Georgia"/>
                <a:cs typeface="Georgia"/>
                <a:sym typeface="Georgia"/>
              </a:rPr>
              <a:t>Login,  Create / Modify course details, set Quizzes, assign grades</a:t>
            </a:r>
            <a:endParaRPr sz="1700">
              <a:latin typeface="Georgia"/>
              <a:ea typeface="Georgia"/>
              <a:cs typeface="Georgia"/>
              <a:sym typeface="Georgia"/>
            </a:endParaRPr>
          </a:p>
          <a:p>
            <a:pPr indent="0" lvl="0" marL="0" rtl="0" algn="l">
              <a:lnSpc>
                <a:spcPct val="115000"/>
              </a:lnSpc>
              <a:spcBef>
                <a:spcPts val="1600"/>
              </a:spcBef>
              <a:spcAft>
                <a:spcPts val="0"/>
              </a:spcAft>
              <a:buNone/>
            </a:pPr>
            <a:r>
              <a:rPr lang="en" sz="2200">
                <a:solidFill>
                  <a:srgbClr val="351C75"/>
                </a:solidFill>
                <a:latin typeface="Georgia"/>
                <a:ea typeface="Georgia"/>
                <a:cs typeface="Georgia"/>
                <a:sym typeface="Georgia"/>
              </a:rPr>
              <a:t>Student</a:t>
            </a:r>
            <a:endParaRPr sz="2200">
              <a:solidFill>
                <a:srgbClr val="351C75"/>
              </a:solidFill>
              <a:latin typeface="Georgia"/>
              <a:ea typeface="Georgia"/>
              <a:cs typeface="Georgia"/>
              <a:sym typeface="Georgia"/>
            </a:endParaRPr>
          </a:p>
          <a:p>
            <a:pPr indent="-336550" lvl="0" marL="457200" rtl="0" algn="l">
              <a:lnSpc>
                <a:spcPct val="115000"/>
              </a:lnSpc>
              <a:spcBef>
                <a:spcPts val="1600"/>
              </a:spcBef>
              <a:spcAft>
                <a:spcPts val="0"/>
              </a:spcAft>
              <a:buClr>
                <a:srgbClr val="000000"/>
              </a:buClr>
              <a:buSzPts val="1700"/>
              <a:buFont typeface="Georgia"/>
              <a:buChar char="●"/>
            </a:pPr>
            <a:r>
              <a:rPr lang="en" sz="1700">
                <a:latin typeface="Georgia"/>
                <a:ea typeface="Georgia"/>
                <a:cs typeface="Georgia"/>
                <a:sym typeface="Georgia"/>
              </a:rPr>
              <a:t>Login, register / unregister for courses, take Quizzes, view lectures in offline mode</a:t>
            </a:r>
            <a:endParaRPr sz="1700">
              <a:latin typeface="Georgia"/>
              <a:ea typeface="Georgia"/>
              <a:cs typeface="Georgia"/>
              <a:sym typeface="Georgia"/>
            </a:endParaRPr>
          </a:p>
          <a:p>
            <a:pPr indent="0" lvl="0" marL="0" rtl="0" algn="l">
              <a:lnSpc>
                <a:spcPct val="115000"/>
              </a:lnSpc>
              <a:spcBef>
                <a:spcPts val="1600"/>
              </a:spcBef>
              <a:spcAft>
                <a:spcPts val="0"/>
              </a:spcAft>
              <a:buNone/>
            </a:pPr>
            <a:r>
              <a:rPr lang="en" sz="2200">
                <a:solidFill>
                  <a:srgbClr val="351C75"/>
                </a:solidFill>
                <a:latin typeface="Georgia"/>
                <a:ea typeface="Georgia"/>
                <a:cs typeface="Georgia"/>
                <a:sym typeface="Georgia"/>
              </a:rPr>
              <a:t>Admin</a:t>
            </a:r>
            <a:endParaRPr sz="2200">
              <a:solidFill>
                <a:srgbClr val="351C75"/>
              </a:solidFill>
              <a:latin typeface="Georgia"/>
              <a:ea typeface="Georgia"/>
              <a:cs typeface="Georgia"/>
              <a:sym typeface="Georgia"/>
            </a:endParaRPr>
          </a:p>
          <a:p>
            <a:pPr indent="-336550" lvl="0" marL="457200" rtl="0" algn="l">
              <a:lnSpc>
                <a:spcPct val="115000"/>
              </a:lnSpc>
              <a:spcBef>
                <a:spcPts val="1600"/>
              </a:spcBef>
              <a:spcAft>
                <a:spcPts val="0"/>
              </a:spcAft>
              <a:buClr>
                <a:srgbClr val="000000"/>
              </a:buClr>
              <a:buSzPts val="1700"/>
              <a:buFont typeface="Georgia"/>
              <a:buChar char="●"/>
            </a:pPr>
            <a:r>
              <a:rPr lang="en" sz="1700">
                <a:latin typeface="Georgia"/>
                <a:ea typeface="Georgia"/>
                <a:cs typeface="Georgia"/>
                <a:sym typeface="Georgia"/>
              </a:rPr>
              <a:t>Managing user accounts, course registration approval</a:t>
            </a:r>
            <a:endParaRPr>
              <a:latin typeface="Georgia"/>
              <a:ea typeface="Georgia"/>
              <a:cs typeface="Georgia"/>
              <a:sym typeface="Georgia"/>
            </a:endParaRPr>
          </a:p>
        </p:txBody>
      </p:sp>
      <p:sp>
        <p:nvSpPr>
          <p:cNvPr id="198" name="Google Shape;198;p3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800">
                <a:solidFill>
                  <a:schemeClr val="lt1"/>
                </a:solidFill>
              </a:rPr>
              <a:t>‹#›</a:t>
            </a:fld>
            <a:endParaRPr sz="1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77" name="Shape 77"/>
        <p:cNvGrpSpPr/>
        <p:nvPr/>
      </p:nvGrpSpPr>
      <p:grpSpPr>
        <a:xfrm>
          <a:off x="0" y="0"/>
          <a:ext cx="0" cy="0"/>
          <a:chOff x="0" y="0"/>
          <a:chExt cx="0" cy="0"/>
        </a:xfrm>
      </p:grpSpPr>
      <p:pic>
        <p:nvPicPr>
          <p:cNvPr id="78" name="Google Shape;78;p16"/>
          <p:cNvPicPr preferRelativeResize="0"/>
          <p:nvPr/>
        </p:nvPicPr>
        <p:blipFill rotWithShape="1">
          <a:blip r:embed="rId3">
            <a:alphaModFix/>
          </a:blip>
          <a:srcRect b="0" l="19894" r="19894" t="0"/>
          <a:stretch/>
        </p:blipFill>
        <p:spPr>
          <a:xfrm>
            <a:off x="4461825" y="308000"/>
            <a:ext cx="4374200" cy="4511700"/>
          </a:xfrm>
          <a:prstGeom prst="rect">
            <a:avLst/>
          </a:prstGeom>
          <a:noFill/>
          <a:ln cap="flat" cmpd="sng" w="9525">
            <a:solidFill>
              <a:srgbClr val="D9D9D9"/>
            </a:solidFill>
            <a:prstDash val="solid"/>
            <a:round/>
            <a:headEnd len="sm" w="sm" type="none"/>
            <a:tailEnd len="sm" w="sm" type="none"/>
          </a:ln>
        </p:spPr>
      </p:pic>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6"/>
          <p:cNvSpPr txBox="1"/>
          <p:nvPr/>
        </p:nvSpPr>
        <p:spPr>
          <a:xfrm>
            <a:off x="230100" y="324850"/>
            <a:ext cx="3329700" cy="388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81" name="Google Shape;81;p16"/>
          <p:cNvSpPr txBox="1"/>
          <p:nvPr/>
        </p:nvSpPr>
        <p:spPr>
          <a:xfrm>
            <a:off x="351925" y="307900"/>
            <a:ext cx="3936300" cy="4511700"/>
          </a:xfrm>
          <a:prstGeom prst="rect">
            <a:avLst/>
          </a:prstGeom>
          <a:gradFill>
            <a:gsLst>
              <a:gs pos="0">
                <a:srgbClr val="DCECD5"/>
              </a:gs>
              <a:gs pos="100000">
                <a:srgbClr val="93BC81"/>
              </a:gs>
            </a:gsLst>
            <a:path path="circle">
              <a:fillToRect b="50%" l="50%" r="50%" t="50%"/>
            </a:path>
            <a:tileRect/>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100">
              <a:latin typeface="Comic Sans MS"/>
              <a:ea typeface="Comic Sans MS"/>
              <a:cs typeface="Comic Sans MS"/>
              <a:sym typeface="Comic Sans MS"/>
            </a:endParaRPr>
          </a:p>
          <a:p>
            <a:pPr indent="0" lvl="0" marL="0" rtl="0" algn="ctr">
              <a:spcBef>
                <a:spcPts val="0"/>
              </a:spcBef>
              <a:spcAft>
                <a:spcPts val="0"/>
              </a:spcAft>
              <a:buNone/>
            </a:pPr>
            <a:r>
              <a:t/>
            </a:r>
            <a:endParaRPr sz="3100">
              <a:latin typeface="Comic Sans MS"/>
              <a:ea typeface="Comic Sans MS"/>
              <a:cs typeface="Comic Sans MS"/>
              <a:sym typeface="Comic Sans MS"/>
            </a:endParaRPr>
          </a:p>
          <a:p>
            <a:pPr indent="0" lvl="0" marL="0" rtl="0" algn="ctr">
              <a:spcBef>
                <a:spcPts val="0"/>
              </a:spcBef>
              <a:spcAft>
                <a:spcPts val="0"/>
              </a:spcAft>
              <a:buNone/>
            </a:pPr>
            <a:r>
              <a:rPr lang="en" sz="3400">
                <a:solidFill>
                  <a:srgbClr val="660000"/>
                </a:solidFill>
                <a:latin typeface="Comic Sans MS"/>
                <a:ea typeface="Comic Sans MS"/>
                <a:cs typeface="Comic Sans MS"/>
                <a:sym typeface="Comic Sans MS"/>
              </a:rPr>
              <a:t>EDGILE :</a:t>
            </a:r>
            <a:endParaRPr sz="3400">
              <a:solidFill>
                <a:srgbClr val="660000"/>
              </a:solidFill>
              <a:latin typeface="Comic Sans MS"/>
              <a:ea typeface="Comic Sans MS"/>
              <a:cs typeface="Comic Sans MS"/>
              <a:sym typeface="Comic Sans MS"/>
            </a:endParaRPr>
          </a:p>
          <a:p>
            <a:pPr indent="0" lvl="0" marL="0" rtl="0" algn="ctr">
              <a:spcBef>
                <a:spcPts val="0"/>
              </a:spcBef>
              <a:spcAft>
                <a:spcPts val="0"/>
              </a:spcAft>
              <a:buNone/>
            </a:pPr>
            <a:r>
              <a:rPr lang="en" sz="2100">
                <a:latin typeface="Caveat"/>
                <a:ea typeface="Caveat"/>
                <a:cs typeface="Caveat"/>
                <a:sym typeface="Caveat"/>
              </a:rPr>
              <a:t>A Virtual Classroom Platform...</a:t>
            </a:r>
            <a:endParaRPr sz="2100">
              <a:latin typeface="Caveat"/>
              <a:ea typeface="Caveat"/>
              <a:cs typeface="Caveat"/>
              <a:sym typeface="Caveat"/>
            </a:endParaRPr>
          </a:p>
          <a:p>
            <a:pPr indent="0" lvl="0" marL="0" rtl="0" algn="l">
              <a:spcBef>
                <a:spcPts val="0"/>
              </a:spcBef>
              <a:spcAft>
                <a:spcPts val="0"/>
              </a:spcAft>
              <a:buNone/>
            </a:pPr>
            <a:r>
              <a:t/>
            </a:r>
            <a:endParaRPr>
              <a:latin typeface="Lato Light"/>
              <a:ea typeface="Lato Light"/>
              <a:cs typeface="Lato Light"/>
              <a:sym typeface="Lato Light"/>
            </a:endParaRPr>
          </a:p>
          <a:p>
            <a:pPr indent="0" lvl="0" marL="0" rtl="0" algn="l">
              <a:spcBef>
                <a:spcPts val="0"/>
              </a:spcBef>
              <a:spcAft>
                <a:spcPts val="0"/>
              </a:spcAft>
              <a:buNone/>
            </a:pPr>
            <a:r>
              <a:t/>
            </a:r>
            <a:endParaRPr sz="2400">
              <a:latin typeface="Pacifico"/>
              <a:ea typeface="Pacifico"/>
              <a:cs typeface="Pacifico"/>
              <a:sym typeface="Pacifico"/>
            </a:endParaRPr>
          </a:p>
          <a:p>
            <a:pPr indent="0" lvl="0" marL="0" rtl="0" algn="ctr">
              <a:spcBef>
                <a:spcPts val="0"/>
              </a:spcBef>
              <a:spcAft>
                <a:spcPts val="0"/>
              </a:spcAft>
              <a:buNone/>
            </a:pPr>
            <a:r>
              <a:rPr lang="en" sz="2400">
                <a:solidFill>
                  <a:srgbClr val="274E13"/>
                </a:solidFill>
                <a:latin typeface="Pacifico"/>
                <a:ea typeface="Pacifico"/>
                <a:cs typeface="Pacifico"/>
                <a:sym typeface="Pacifico"/>
              </a:rPr>
              <a:t>Learn what you need, </a:t>
            </a:r>
            <a:endParaRPr sz="2400">
              <a:solidFill>
                <a:srgbClr val="274E13"/>
              </a:solidFill>
              <a:latin typeface="Pacifico"/>
              <a:ea typeface="Pacifico"/>
              <a:cs typeface="Pacifico"/>
              <a:sym typeface="Pacifico"/>
            </a:endParaRPr>
          </a:p>
          <a:p>
            <a:pPr indent="0" lvl="0" marL="0" rtl="0" algn="ctr">
              <a:spcBef>
                <a:spcPts val="0"/>
              </a:spcBef>
              <a:spcAft>
                <a:spcPts val="0"/>
              </a:spcAft>
              <a:buNone/>
            </a:pPr>
            <a:r>
              <a:rPr lang="en" sz="2400">
                <a:solidFill>
                  <a:srgbClr val="274E13"/>
                </a:solidFill>
                <a:latin typeface="Pacifico"/>
                <a:ea typeface="Pacifico"/>
                <a:cs typeface="Pacifico"/>
                <a:sym typeface="Pacifico"/>
              </a:rPr>
              <a:t>when you need, </a:t>
            </a:r>
            <a:endParaRPr sz="2400">
              <a:solidFill>
                <a:srgbClr val="274E13"/>
              </a:solidFill>
              <a:latin typeface="Pacifico"/>
              <a:ea typeface="Pacifico"/>
              <a:cs typeface="Pacifico"/>
              <a:sym typeface="Pacifico"/>
            </a:endParaRPr>
          </a:p>
          <a:p>
            <a:pPr indent="0" lvl="0" marL="0" rtl="0" algn="ctr">
              <a:spcBef>
                <a:spcPts val="0"/>
              </a:spcBef>
              <a:spcAft>
                <a:spcPts val="0"/>
              </a:spcAft>
              <a:buNone/>
            </a:pPr>
            <a:r>
              <a:rPr lang="en" sz="2400">
                <a:solidFill>
                  <a:srgbClr val="274E13"/>
                </a:solidFill>
                <a:latin typeface="Pacifico"/>
                <a:ea typeface="Pacifico"/>
                <a:cs typeface="Pacifico"/>
                <a:sym typeface="Pacifico"/>
              </a:rPr>
              <a:t>where you need !!!</a:t>
            </a:r>
            <a:endParaRPr sz="2400">
              <a:solidFill>
                <a:srgbClr val="274E13"/>
              </a:solidFill>
              <a:latin typeface="Pacifico"/>
              <a:ea typeface="Pacifico"/>
              <a:cs typeface="Pacifico"/>
              <a:sym typeface="Pacific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34"/>
          <p:cNvSpPr txBox="1"/>
          <p:nvPr/>
        </p:nvSpPr>
        <p:spPr>
          <a:xfrm>
            <a:off x="566400" y="1313750"/>
            <a:ext cx="5593500" cy="34317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SzPts val="1700"/>
              <a:buChar char="●"/>
            </a:pPr>
            <a:r>
              <a:rPr lang="en" sz="1700"/>
              <a:t>These users will be able to upload presentations, seminars, E-books and assignments which can be viewed and solved by the students. </a:t>
            </a:r>
            <a:endParaRPr sz="1700"/>
          </a:p>
          <a:p>
            <a:pPr indent="-336550" lvl="0" marL="457200" rtl="0" algn="just">
              <a:lnSpc>
                <a:spcPct val="115000"/>
              </a:lnSpc>
              <a:spcBef>
                <a:spcPts val="0"/>
              </a:spcBef>
              <a:spcAft>
                <a:spcPts val="0"/>
              </a:spcAft>
              <a:buSzPts val="1700"/>
              <a:buChar char="●"/>
            </a:pPr>
            <a:r>
              <a:rPr lang="en" sz="1700"/>
              <a:t>Teachers will organise live video lectures which can be view by  multiple users who are undergoing that course. </a:t>
            </a:r>
            <a:endParaRPr sz="1700"/>
          </a:p>
          <a:p>
            <a:pPr indent="-336550" lvl="0" marL="457200" rtl="0" algn="just">
              <a:lnSpc>
                <a:spcPct val="115000"/>
              </a:lnSpc>
              <a:spcBef>
                <a:spcPts val="0"/>
              </a:spcBef>
              <a:spcAft>
                <a:spcPts val="0"/>
              </a:spcAft>
              <a:buSzPts val="1700"/>
              <a:buChar char="●"/>
            </a:pPr>
            <a:r>
              <a:rPr lang="en" sz="1700"/>
              <a:t>These users will also be responsible for solving the doubts raised by the students or trainees. </a:t>
            </a:r>
            <a:endParaRPr sz="1700"/>
          </a:p>
          <a:p>
            <a:pPr indent="-336550" lvl="0" marL="457200" rtl="0" algn="just">
              <a:lnSpc>
                <a:spcPct val="115000"/>
              </a:lnSpc>
              <a:spcBef>
                <a:spcPts val="0"/>
              </a:spcBef>
              <a:spcAft>
                <a:spcPts val="0"/>
              </a:spcAft>
              <a:buSzPts val="1700"/>
              <a:buChar char="●"/>
            </a:pPr>
            <a:r>
              <a:rPr lang="en" sz="1700"/>
              <a:t>They can also generate tests which students/trainees will appear for.</a:t>
            </a:r>
            <a:endParaRPr sz="1700"/>
          </a:p>
        </p:txBody>
      </p:sp>
      <p:sp>
        <p:nvSpPr>
          <p:cNvPr id="205" name="Google Shape;205;p34"/>
          <p:cNvSpPr txBox="1"/>
          <p:nvPr/>
        </p:nvSpPr>
        <p:spPr>
          <a:xfrm>
            <a:off x="704175" y="435650"/>
            <a:ext cx="4500600" cy="8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latin typeface="Lato"/>
                <a:ea typeface="Lato"/>
                <a:cs typeface="Lato"/>
                <a:sym typeface="Lato"/>
              </a:rPr>
              <a:t>INSTRUCTOR</a:t>
            </a:r>
            <a:r>
              <a:rPr b="1" lang="en" sz="2300">
                <a:latin typeface="Lato"/>
                <a:ea typeface="Lato"/>
                <a:cs typeface="Lato"/>
                <a:sym typeface="Lato"/>
              </a:rPr>
              <a:t>/TEACHER</a:t>
            </a:r>
            <a:endParaRPr b="1" sz="23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1" name="Google Shape;211;p35"/>
          <p:cNvSpPr txBox="1"/>
          <p:nvPr/>
        </p:nvSpPr>
        <p:spPr>
          <a:xfrm>
            <a:off x="413325" y="1393125"/>
            <a:ext cx="5755800" cy="32148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0"/>
              </a:spcBef>
              <a:spcAft>
                <a:spcPts val="0"/>
              </a:spcAft>
              <a:buSzPts val="1500"/>
              <a:buFont typeface="Roboto"/>
              <a:buChar char="●"/>
            </a:pPr>
            <a:r>
              <a:rPr lang="en" sz="1700">
                <a:latin typeface="Roboto"/>
                <a:ea typeface="Roboto"/>
                <a:cs typeface="Roboto"/>
                <a:sym typeface="Roboto"/>
              </a:rPr>
              <a:t>These are those users of our system who will interact with the system to learn various courses available on this system. </a:t>
            </a:r>
            <a:endParaRPr sz="1700">
              <a:latin typeface="Roboto"/>
              <a:ea typeface="Roboto"/>
              <a:cs typeface="Roboto"/>
              <a:sym typeface="Roboto"/>
            </a:endParaRPr>
          </a:p>
          <a:p>
            <a:pPr indent="-336550" lvl="0" marL="457200" rtl="0" algn="just">
              <a:lnSpc>
                <a:spcPct val="115000"/>
              </a:lnSpc>
              <a:spcBef>
                <a:spcPts val="0"/>
              </a:spcBef>
              <a:spcAft>
                <a:spcPts val="0"/>
              </a:spcAft>
              <a:buSzPts val="1700"/>
              <a:buFont typeface="Roboto"/>
              <a:buChar char="●"/>
            </a:pPr>
            <a:r>
              <a:rPr lang="en" sz="1700">
                <a:latin typeface="Roboto"/>
                <a:ea typeface="Roboto"/>
                <a:cs typeface="Roboto"/>
                <a:sym typeface="Roboto"/>
              </a:rPr>
              <a:t>These users will also be able to view live video lectures organized by the teacher and raise doubts for any query. </a:t>
            </a:r>
            <a:endParaRPr sz="1700">
              <a:latin typeface="Roboto"/>
              <a:ea typeface="Roboto"/>
              <a:cs typeface="Roboto"/>
              <a:sym typeface="Roboto"/>
            </a:endParaRPr>
          </a:p>
          <a:p>
            <a:pPr indent="-336550" lvl="0" marL="457200" rtl="0" algn="just">
              <a:lnSpc>
                <a:spcPct val="115000"/>
              </a:lnSpc>
              <a:spcBef>
                <a:spcPts val="0"/>
              </a:spcBef>
              <a:spcAft>
                <a:spcPts val="0"/>
              </a:spcAft>
              <a:buSzPts val="1700"/>
              <a:buFont typeface="Roboto"/>
              <a:buChar char="●"/>
            </a:pPr>
            <a:r>
              <a:rPr lang="en" sz="1700">
                <a:latin typeface="Roboto"/>
                <a:ea typeface="Roboto"/>
                <a:cs typeface="Roboto"/>
                <a:sym typeface="Roboto"/>
              </a:rPr>
              <a:t>At the end of each course these users are expected to appear for the examination which will evaluate their performance.</a:t>
            </a:r>
            <a:endParaRPr sz="1700">
              <a:latin typeface="Roboto"/>
              <a:ea typeface="Roboto"/>
              <a:cs typeface="Roboto"/>
              <a:sym typeface="Roboto"/>
            </a:endParaRPr>
          </a:p>
          <a:p>
            <a:pPr indent="0" lvl="0" marL="0" rtl="0" algn="l">
              <a:spcBef>
                <a:spcPts val="1600"/>
              </a:spcBef>
              <a:spcAft>
                <a:spcPts val="0"/>
              </a:spcAft>
              <a:buNone/>
            </a:pPr>
            <a:r>
              <a:t/>
            </a:r>
            <a:endParaRPr sz="1600">
              <a:latin typeface="Lato Light"/>
              <a:ea typeface="Lato Light"/>
              <a:cs typeface="Lato Light"/>
              <a:sym typeface="Lato Light"/>
            </a:endParaRPr>
          </a:p>
        </p:txBody>
      </p:sp>
      <p:sp>
        <p:nvSpPr>
          <p:cNvPr id="212" name="Google Shape;212;p35"/>
          <p:cNvSpPr txBox="1"/>
          <p:nvPr/>
        </p:nvSpPr>
        <p:spPr>
          <a:xfrm>
            <a:off x="673550" y="443925"/>
            <a:ext cx="4531200" cy="9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latin typeface="Lato"/>
                <a:ea typeface="Lato"/>
                <a:cs typeface="Lato"/>
                <a:sym typeface="Lato"/>
              </a:rPr>
              <a:t>STUDENT</a:t>
            </a:r>
            <a:endParaRPr b="1" sz="31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nvSpPr>
        <p:spPr>
          <a:xfrm>
            <a:off x="428625" y="505175"/>
            <a:ext cx="3765900" cy="7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Lato"/>
                <a:ea typeface="Lato"/>
                <a:cs typeface="Lato"/>
                <a:sym typeface="Lato"/>
              </a:rPr>
              <a:t>ADMIN</a:t>
            </a:r>
            <a:endParaRPr b="1" sz="2800">
              <a:latin typeface="Lato"/>
              <a:ea typeface="Lato"/>
              <a:cs typeface="Lato"/>
              <a:sym typeface="Lato"/>
            </a:endParaRPr>
          </a:p>
        </p:txBody>
      </p:sp>
      <p:sp>
        <p:nvSpPr>
          <p:cNvPr id="218" name="Google Shape;218;p3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36"/>
          <p:cNvSpPr txBox="1"/>
          <p:nvPr/>
        </p:nvSpPr>
        <p:spPr>
          <a:xfrm>
            <a:off x="275550" y="1388125"/>
            <a:ext cx="5465100" cy="34800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SzPts val="2000"/>
              <a:buFont typeface="Roboto"/>
              <a:buChar char="●"/>
            </a:pPr>
            <a:r>
              <a:rPr lang="en" sz="2000">
                <a:latin typeface="Roboto"/>
                <a:ea typeface="Roboto"/>
                <a:cs typeface="Roboto"/>
                <a:sym typeface="Roboto"/>
              </a:rPr>
              <a:t>The main purpose of this user will be to manage the web application as well as manage the users of this application.</a:t>
            </a:r>
            <a:endParaRPr sz="2000">
              <a:latin typeface="Roboto"/>
              <a:ea typeface="Roboto"/>
              <a:cs typeface="Roboto"/>
              <a:sym typeface="Roboto"/>
            </a:endParaRPr>
          </a:p>
          <a:p>
            <a:pPr indent="-355600" lvl="0" marL="457200" rtl="0" algn="just">
              <a:lnSpc>
                <a:spcPct val="115000"/>
              </a:lnSpc>
              <a:spcBef>
                <a:spcPts val="0"/>
              </a:spcBef>
              <a:spcAft>
                <a:spcPts val="0"/>
              </a:spcAft>
              <a:buSzPts val="2000"/>
              <a:buFont typeface="Roboto"/>
              <a:buChar char="●"/>
            </a:pPr>
            <a:r>
              <a:rPr lang="en" sz="2000">
                <a:latin typeface="Roboto"/>
                <a:ea typeface="Roboto"/>
                <a:cs typeface="Roboto"/>
                <a:sym typeface="Roboto"/>
              </a:rPr>
              <a:t>They will manage the content which is being uploaded by different users. </a:t>
            </a:r>
            <a:endParaRPr sz="2000">
              <a:latin typeface="Roboto"/>
              <a:ea typeface="Roboto"/>
              <a:cs typeface="Roboto"/>
              <a:sym typeface="Roboto"/>
            </a:endParaRPr>
          </a:p>
          <a:p>
            <a:pPr indent="-355600" lvl="0" marL="457200" rtl="0" algn="just">
              <a:lnSpc>
                <a:spcPct val="115000"/>
              </a:lnSpc>
              <a:spcBef>
                <a:spcPts val="0"/>
              </a:spcBef>
              <a:spcAft>
                <a:spcPts val="0"/>
              </a:spcAft>
              <a:buSzPts val="2000"/>
              <a:buFont typeface="Roboto"/>
              <a:buChar char="●"/>
            </a:pPr>
            <a:r>
              <a:rPr lang="en" sz="2000">
                <a:latin typeface="Roboto"/>
                <a:ea typeface="Roboto"/>
                <a:cs typeface="Roboto"/>
                <a:sym typeface="Roboto"/>
              </a:rPr>
              <a:t>They will also manage the database.</a:t>
            </a:r>
            <a:endParaRPr sz="1600">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5" name="Google Shape;225;p37"/>
          <p:cNvSpPr txBox="1"/>
          <p:nvPr/>
        </p:nvSpPr>
        <p:spPr>
          <a:xfrm>
            <a:off x="322250" y="1010325"/>
            <a:ext cx="6097800" cy="3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351C75"/>
                </a:solidFill>
              </a:rPr>
              <a:t>Hardware Requirements</a:t>
            </a:r>
            <a:endParaRPr b="1" sz="1800">
              <a:solidFill>
                <a:srgbClr val="351C75"/>
              </a:solidFill>
            </a:endParaRPr>
          </a:p>
          <a:p>
            <a:pPr indent="-336550" lvl="0" marL="457200" rtl="0" algn="l">
              <a:lnSpc>
                <a:spcPct val="115000"/>
              </a:lnSpc>
              <a:spcBef>
                <a:spcPts val="160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Processor : Dual Core or above 10</a:t>
            </a:r>
            <a:endParaRPr b="1"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Ram : 2 GB (or) Higher</a:t>
            </a:r>
            <a:endParaRPr b="1" sz="1700">
              <a:solidFill>
                <a:schemeClr val="dk1"/>
              </a:solidFill>
              <a:latin typeface="Calibri"/>
              <a:ea typeface="Calibri"/>
              <a:cs typeface="Calibri"/>
              <a:sym typeface="Calibri"/>
            </a:endParaRPr>
          </a:p>
          <a:p>
            <a:pPr indent="-336550" lvl="0" marL="457200" rtl="0" algn="l">
              <a:lnSpc>
                <a:spcPct val="115000"/>
              </a:lnSpc>
              <a:spcBef>
                <a:spcPts val="0"/>
              </a:spcBef>
              <a:spcAft>
                <a:spcPts val="0"/>
              </a:spcAft>
              <a:buClr>
                <a:schemeClr val="dk1"/>
              </a:buClr>
              <a:buSzPts val="1700"/>
              <a:buFont typeface="Calibri"/>
              <a:buChar char="●"/>
            </a:pPr>
            <a:r>
              <a:rPr b="1" lang="en" sz="1700">
                <a:solidFill>
                  <a:schemeClr val="dk1"/>
                </a:solidFill>
                <a:latin typeface="Calibri"/>
                <a:ea typeface="Calibri"/>
                <a:cs typeface="Calibri"/>
                <a:sym typeface="Calibri"/>
              </a:rPr>
              <a:t>Hard disk : 20GB</a:t>
            </a:r>
            <a:endParaRPr b="1" sz="1700">
              <a:solidFill>
                <a:schemeClr val="dk1"/>
              </a:solidFill>
              <a:latin typeface="Calibri"/>
              <a:ea typeface="Calibri"/>
              <a:cs typeface="Calibri"/>
              <a:sym typeface="Calibri"/>
            </a:endParaRPr>
          </a:p>
          <a:p>
            <a:pPr indent="0" lvl="0" marL="0" rtl="0" algn="l">
              <a:lnSpc>
                <a:spcPct val="115000"/>
              </a:lnSpc>
              <a:spcBef>
                <a:spcPts val="1600"/>
              </a:spcBef>
              <a:spcAft>
                <a:spcPts val="0"/>
              </a:spcAft>
              <a:buNone/>
            </a:pPr>
            <a:r>
              <a:rPr b="1" lang="en" sz="1800">
                <a:solidFill>
                  <a:srgbClr val="351C75"/>
                </a:solidFill>
              </a:rPr>
              <a:t>Software Requirements</a:t>
            </a:r>
            <a:endParaRPr b="1" sz="1600">
              <a:solidFill>
                <a:schemeClr val="dk1"/>
              </a:solidFill>
              <a:latin typeface="Calibri"/>
              <a:ea typeface="Calibri"/>
              <a:cs typeface="Calibri"/>
              <a:sym typeface="Calibri"/>
            </a:endParaRPr>
          </a:p>
          <a:p>
            <a:pPr indent="-330200" lvl="0" marL="457200" rtl="0" algn="l">
              <a:lnSpc>
                <a:spcPct val="115000"/>
              </a:lnSpc>
              <a:spcBef>
                <a:spcPts val="160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Web Server : Tomcat 7.0 , Xampp</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Client Side Technologies: HTML, CSS, JavaScript, PHP</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Server Side Technologies: </a:t>
            </a:r>
            <a:r>
              <a:rPr b="1" lang="en" sz="1600">
                <a:solidFill>
                  <a:schemeClr val="dk1"/>
                </a:solidFill>
                <a:latin typeface="Calibri"/>
                <a:ea typeface="Calibri"/>
                <a:cs typeface="Calibri"/>
                <a:sym typeface="Calibri"/>
              </a:rPr>
              <a:t>PHP, Apache, MySQL, Servlets</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Operating System : Microsoft Windows or any version</a:t>
            </a:r>
            <a:endParaRPr b="1"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b="1" lang="en" sz="1600">
                <a:solidFill>
                  <a:schemeClr val="dk1"/>
                </a:solidFill>
                <a:latin typeface="Calibri"/>
                <a:ea typeface="Calibri"/>
                <a:cs typeface="Calibri"/>
                <a:sym typeface="Calibri"/>
              </a:rPr>
              <a:t>Database Server : MySQL</a:t>
            </a:r>
            <a:endParaRPr b="1" sz="1600">
              <a:solidFill>
                <a:schemeClr val="dk1"/>
              </a:solidFill>
              <a:latin typeface="Calibri"/>
              <a:ea typeface="Calibri"/>
              <a:cs typeface="Calibri"/>
              <a:sym typeface="Calibri"/>
            </a:endParaRPr>
          </a:p>
          <a:p>
            <a:pPr indent="0" lvl="0" marL="0" rtl="0" algn="l">
              <a:spcBef>
                <a:spcPts val="1600"/>
              </a:spcBef>
              <a:spcAft>
                <a:spcPts val="0"/>
              </a:spcAft>
              <a:buNone/>
            </a:pPr>
            <a:r>
              <a:t/>
            </a:r>
            <a:endParaRPr sz="1200">
              <a:latin typeface="Lato Light"/>
              <a:ea typeface="Lato Light"/>
              <a:cs typeface="Lato Light"/>
              <a:sym typeface="Lato Light"/>
            </a:endParaRPr>
          </a:p>
        </p:txBody>
      </p:sp>
      <p:sp>
        <p:nvSpPr>
          <p:cNvPr id="226" name="Google Shape;226;p37"/>
          <p:cNvSpPr txBox="1"/>
          <p:nvPr/>
        </p:nvSpPr>
        <p:spPr>
          <a:xfrm>
            <a:off x="433775" y="260275"/>
            <a:ext cx="77091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rgbClr val="20124D"/>
                </a:solidFill>
                <a:latin typeface="Georgia"/>
                <a:ea typeface="Georgia"/>
                <a:cs typeface="Georgia"/>
                <a:sym typeface="Georgia"/>
              </a:rPr>
              <a:t>Requirements</a:t>
            </a:r>
            <a:r>
              <a:rPr b="1" lang="en" sz="2100">
                <a:solidFill>
                  <a:srgbClr val="20124D"/>
                </a:solidFill>
                <a:latin typeface="Lato"/>
                <a:ea typeface="Lato"/>
                <a:cs typeface="Lato"/>
                <a:sym typeface="Lato"/>
              </a:rPr>
              <a:t> </a:t>
            </a:r>
            <a:endParaRPr b="1" sz="2100">
              <a:solidFill>
                <a:srgbClr val="20124D"/>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38"/>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32" name="Google Shape;232;p38"/>
          <p:cNvSpPr txBox="1"/>
          <p:nvPr>
            <p:ph idx="4294967295" type="body"/>
          </p:nvPr>
        </p:nvSpPr>
        <p:spPr>
          <a:xfrm>
            <a:off x="2924975" y="1697975"/>
            <a:ext cx="3854700" cy="21072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i="1" lang="en" sz="3900">
                <a:solidFill>
                  <a:srgbClr val="000000"/>
                </a:solidFill>
                <a:latin typeface="Georgia"/>
                <a:ea typeface="Georgia"/>
                <a:cs typeface="Georgia"/>
                <a:sym typeface="Georgia"/>
              </a:rPr>
              <a:t>DATA  </a:t>
            </a:r>
            <a:r>
              <a:rPr b="1" i="1" lang="en" sz="3900">
                <a:solidFill>
                  <a:srgbClr val="000000"/>
                </a:solidFill>
                <a:latin typeface="Georgia"/>
                <a:ea typeface="Georgia"/>
                <a:cs typeface="Georgia"/>
                <a:sym typeface="Georgia"/>
              </a:rPr>
              <a:t>FLOW DIAGRAM</a:t>
            </a:r>
            <a:r>
              <a:rPr b="1" i="1" lang="en" sz="3800">
                <a:solidFill>
                  <a:schemeClr val="accent6"/>
                </a:solidFill>
                <a:latin typeface="Georgia"/>
                <a:ea typeface="Georgia"/>
                <a:cs typeface="Georgia"/>
                <a:sym typeface="Georgia"/>
              </a:rPr>
              <a:t> </a:t>
            </a:r>
            <a:endParaRPr b="1" i="1" sz="3800">
              <a:solidFill>
                <a:schemeClr val="accent6"/>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6" name="Shape 236"/>
        <p:cNvGrpSpPr/>
        <p:nvPr/>
      </p:nvGrpSpPr>
      <p:grpSpPr>
        <a:xfrm>
          <a:off x="0" y="0"/>
          <a:ext cx="0" cy="0"/>
          <a:chOff x="0" y="0"/>
          <a:chExt cx="0" cy="0"/>
        </a:xfrm>
      </p:grpSpPr>
      <p:pic>
        <p:nvPicPr>
          <p:cNvPr id="237" name="Google Shape;237;p39"/>
          <p:cNvPicPr preferRelativeResize="0"/>
          <p:nvPr/>
        </p:nvPicPr>
        <p:blipFill rotWithShape="1">
          <a:blip r:embed="rId3">
            <a:alphaModFix/>
          </a:blip>
          <a:srcRect b="9918" l="6685" r="7822" t="8174"/>
          <a:stretch/>
        </p:blipFill>
        <p:spPr>
          <a:xfrm>
            <a:off x="0" y="0"/>
            <a:ext cx="9144000"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0"/>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43" name="Google Shape;243;p40"/>
          <p:cNvSpPr txBox="1"/>
          <p:nvPr/>
        </p:nvSpPr>
        <p:spPr>
          <a:xfrm>
            <a:off x="2636700" y="2065825"/>
            <a:ext cx="45444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4100">
                <a:latin typeface="Georgia"/>
                <a:ea typeface="Georgia"/>
                <a:cs typeface="Georgia"/>
                <a:sym typeface="Georgia"/>
              </a:rPr>
              <a:t>E-R DIAGRAM</a:t>
            </a:r>
            <a:endParaRPr b="1" i="1" sz="4100">
              <a:latin typeface="Georgia"/>
              <a:ea typeface="Georgia"/>
              <a:cs typeface="Georgia"/>
              <a:sym typeface="Georgi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41"/>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41"/>
          <p:cNvPicPr preferRelativeResize="0"/>
          <p:nvPr/>
        </p:nvPicPr>
        <p:blipFill rotWithShape="1">
          <a:blip r:embed="rId3">
            <a:alphaModFix/>
          </a:blip>
          <a:srcRect b="5101" l="3247" r="-780" t="15439"/>
          <a:stretch/>
        </p:blipFill>
        <p:spPr>
          <a:xfrm>
            <a:off x="148725" y="309850"/>
            <a:ext cx="8817276" cy="4664999"/>
          </a:xfrm>
          <a:prstGeom prst="rect">
            <a:avLst/>
          </a:prstGeom>
          <a:noFill/>
          <a:ln cap="flat" cmpd="sng" w="9525">
            <a:solidFill>
              <a:srgbClr val="FFFFFF"/>
            </a:solidFill>
            <a:prstDash val="solid"/>
            <a:round/>
            <a:headEnd len="sm" w="sm" type="none"/>
            <a:tailEnd len="sm" w="sm" type="none"/>
          </a:ln>
        </p:spPr>
      </p:pic>
      <p:sp>
        <p:nvSpPr>
          <p:cNvPr id="250" name="Google Shape;250;p41"/>
          <p:cNvSpPr txBox="1"/>
          <p:nvPr/>
        </p:nvSpPr>
        <p:spPr>
          <a:xfrm>
            <a:off x="37175" y="223100"/>
            <a:ext cx="235500" cy="2082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ctrTitle"/>
          </p:nvPr>
        </p:nvSpPr>
        <p:spPr>
          <a:xfrm>
            <a:off x="714825" y="2866875"/>
            <a:ext cx="4868400" cy="15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overview and some of the snapshots for the Edgile platform.</a:t>
            </a:r>
            <a:endParaRPr/>
          </a:p>
        </p:txBody>
      </p:sp>
      <p:sp>
        <p:nvSpPr>
          <p:cNvPr id="256" name="Google Shape;256;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42"/>
          <p:cNvSpPr txBox="1"/>
          <p:nvPr/>
        </p:nvSpPr>
        <p:spPr>
          <a:xfrm>
            <a:off x="744825" y="2670125"/>
            <a:ext cx="8151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457200" y="40702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4C1130"/>
                </a:solidFill>
                <a:latin typeface="Georgia"/>
                <a:ea typeface="Georgia"/>
                <a:cs typeface="Georgia"/>
                <a:sym typeface="Georgia"/>
              </a:rPr>
              <a:t>Registration</a:t>
            </a:r>
            <a:endParaRPr>
              <a:solidFill>
                <a:srgbClr val="4C1130"/>
              </a:solidFill>
              <a:latin typeface="Georgia"/>
              <a:ea typeface="Georgia"/>
              <a:cs typeface="Georgia"/>
              <a:sym typeface="Georgia"/>
            </a:endParaRPr>
          </a:p>
        </p:txBody>
      </p:sp>
      <p:sp>
        <p:nvSpPr>
          <p:cNvPr id="263" name="Google Shape;263;p43"/>
          <p:cNvSpPr txBox="1"/>
          <p:nvPr>
            <p:ph idx="1" type="body"/>
          </p:nvPr>
        </p:nvSpPr>
        <p:spPr>
          <a:xfrm>
            <a:off x="457200" y="1550350"/>
            <a:ext cx="5511300" cy="260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solidFill>
                  <a:srgbClr val="000000"/>
                </a:solidFill>
                <a:latin typeface="Arial"/>
                <a:ea typeface="Arial"/>
                <a:cs typeface="Arial"/>
                <a:sym typeface="Arial"/>
              </a:rPr>
              <a:t>Here students can register and create their account for the further uses.</a:t>
            </a:r>
            <a:endParaRPr sz="2100">
              <a:solidFill>
                <a:srgbClr val="000000"/>
              </a:solidFill>
              <a:latin typeface="Arial"/>
              <a:ea typeface="Arial"/>
              <a:cs typeface="Arial"/>
              <a:sym typeface="Arial"/>
            </a:endParaRPr>
          </a:p>
          <a:p>
            <a:pPr indent="0" lvl="0" marL="0" rtl="0" algn="l">
              <a:spcBef>
                <a:spcPts val="600"/>
              </a:spcBef>
              <a:spcAft>
                <a:spcPts val="0"/>
              </a:spcAft>
              <a:buNone/>
            </a:pPr>
            <a:r>
              <a:rPr lang="en" sz="2100">
                <a:solidFill>
                  <a:srgbClr val="000000"/>
                </a:solidFill>
                <a:latin typeface="Arial"/>
                <a:ea typeface="Arial"/>
                <a:cs typeface="Arial"/>
                <a:sym typeface="Arial"/>
              </a:rPr>
              <a:t>When students create their account, their details will be saved in the database. So afterwards they can use the username and password to login into Edgile.</a:t>
            </a:r>
            <a:endParaRPr sz="2100">
              <a:solidFill>
                <a:srgbClr val="000000"/>
              </a:solidFill>
              <a:latin typeface="Arial"/>
              <a:ea typeface="Arial"/>
              <a:cs typeface="Arial"/>
              <a:sym typeface="Arial"/>
            </a:endParaRPr>
          </a:p>
        </p:txBody>
      </p:sp>
      <p:sp>
        <p:nvSpPr>
          <p:cNvPr id="264" name="Google Shape;264;p4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43"/>
          <p:cNvSpPr txBox="1"/>
          <p:nvPr/>
        </p:nvSpPr>
        <p:spPr>
          <a:xfrm>
            <a:off x="371825" y="4511400"/>
            <a:ext cx="6915900" cy="4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Below is the snapshot of the registration page of Edgile. </a:t>
            </a:r>
            <a:endParaRPr b="1" sz="1900">
              <a:latin typeface="Comic Sans MS"/>
              <a:ea typeface="Comic Sans MS"/>
              <a:cs typeface="Comic Sans MS"/>
              <a:sym typeface="Comic Sans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nvSpPr>
        <p:spPr>
          <a:xfrm>
            <a:off x="210700" y="2230925"/>
            <a:ext cx="4957800" cy="22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Georgia"/>
                <a:ea typeface="Georgia"/>
                <a:cs typeface="Georgia"/>
                <a:sym typeface="Georgia"/>
              </a:rPr>
              <a:t>DESIGN AND DEVELOP AN ONLINE CLASSROOM THAT ALLOWS PARTICIPANTS TO DO VARIOUS JOBS,</a:t>
            </a:r>
            <a:endParaRPr sz="2100">
              <a:latin typeface="Georgia"/>
              <a:ea typeface="Georgia"/>
              <a:cs typeface="Georgia"/>
              <a:sym typeface="Georgia"/>
            </a:endParaRPr>
          </a:p>
          <a:p>
            <a:pPr indent="0" lvl="0" marL="0" rtl="0" algn="ctr">
              <a:spcBef>
                <a:spcPts val="0"/>
              </a:spcBef>
              <a:spcAft>
                <a:spcPts val="0"/>
              </a:spcAft>
              <a:buNone/>
            </a:pPr>
            <a:r>
              <a:rPr lang="en" sz="2100">
                <a:latin typeface="Georgia"/>
                <a:ea typeface="Georgia"/>
                <a:cs typeface="Georgia"/>
                <a:sym typeface="Georgia"/>
              </a:rPr>
              <a:t> </a:t>
            </a:r>
            <a:r>
              <a:rPr b="1" lang="en" sz="2400">
                <a:latin typeface="Dancing Script"/>
                <a:ea typeface="Dancing Script"/>
                <a:cs typeface="Dancing Script"/>
                <a:sym typeface="Dancing Script"/>
              </a:rPr>
              <a:t>i.e. Virtual Classroom (</a:t>
            </a:r>
            <a:r>
              <a:rPr lang="en" sz="2400">
                <a:latin typeface="Caveat"/>
                <a:ea typeface="Caveat"/>
                <a:cs typeface="Caveat"/>
                <a:sym typeface="Caveat"/>
              </a:rPr>
              <a:t>EDGILE</a:t>
            </a:r>
            <a:r>
              <a:rPr b="1" lang="en" sz="2400">
                <a:latin typeface="Dancing Script"/>
                <a:ea typeface="Dancing Script"/>
                <a:cs typeface="Dancing Script"/>
                <a:sym typeface="Dancing Script"/>
              </a:rPr>
              <a:t>).</a:t>
            </a:r>
            <a:endParaRPr b="1" sz="2400">
              <a:latin typeface="Dancing Script"/>
              <a:ea typeface="Dancing Script"/>
              <a:cs typeface="Dancing Script"/>
              <a:sym typeface="Dancing Script"/>
            </a:endParaRPr>
          </a:p>
        </p:txBody>
      </p:sp>
      <p:sp>
        <p:nvSpPr>
          <p:cNvPr id="88" name="Google Shape;88;p17"/>
          <p:cNvSpPr txBox="1"/>
          <p:nvPr/>
        </p:nvSpPr>
        <p:spPr>
          <a:xfrm>
            <a:off x="210700" y="1009575"/>
            <a:ext cx="5850000" cy="78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51C75"/>
                </a:solidFill>
                <a:latin typeface="Georgia"/>
                <a:ea typeface="Georgia"/>
                <a:cs typeface="Georgia"/>
                <a:sym typeface="Georgia"/>
              </a:rPr>
              <a:t>PROBLEM  </a:t>
            </a:r>
            <a:r>
              <a:rPr b="1" lang="en" sz="3400">
                <a:solidFill>
                  <a:srgbClr val="351C75"/>
                </a:solidFill>
                <a:latin typeface="Georgia"/>
                <a:ea typeface="Georgia"/>
                <a:cs typeface="Georgia"/>
                <a:sym typeface="Georgia"/>
              </a:rPr>
              <a:t>STATEMENT</a:t>
            </a:r>
            <a:r>
              <a:rPr b="1" lang="en" sz="3300">
                <a:solidFill>
                  <a:srgbClr val="351C75"/>
                </a:solidFill>
                <a:latin typeface="Georgia"/>
                <a:ea typeface="Georgia"/>
                <a:cs typeface="Georgia"/>
                <a:sym typeface="Georgia"/>
              </a:rPr>
              <a:t> </a:t>
            </a:r>
            <a:endParaRPr b="1" sz="3300">
              <a:solidFill>
                <a:srgbClr val="351C75"/>
              </a:solidFill>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44"/>
          <p:cNvPicPr preferRelativeResize="0"/>
          <p:nvPr/>
        </p:nvPicPr>
        <p:blipFill>
          <a:blip r:embed="rId3">
            <a:alphaModFix/>
          </a:blip>
          <a:stretch>
            <a:fillRect/>
          </a:stretch>
        </p:blipFill>
        <p:spPr>
          <a:xfrm>
            <a:off x="0" y="66675"/>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45"/>
          <p:cNvSpPr txBox="1"/>
          <p:nvPr/>
        </p:nvSpPr>
        <p:spPr>
          <a:xfrm>
            <a:off x="148725" y="731250"/>
            <a:ext cx="5821500" cy="42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b="1" lang="en">
                <a:latin typeface="Calibri"/>
                <a:ea typeface="Calibri"/>
                <a:cs typeface="Calibri"/>
                <a:sym typeface="Calibri"/>
              </a:rPr>
              <a:t>&lt;div class="wrap-input100 validate-input" data-validate = "Password is required"&gt;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&lt;input class="input100" type="password" name="user_pass" placeholder="Password"&gt;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&lt;span class="focus-input100"&gt;&lt;/span&gt;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&lt;span class="symbol-input100"&gt;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&lt;i class="fa fa-lock" aria-hidden="true"&gt;&lt;/i&gt;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&lt;/span&gt;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&lt;/div&gt;</a:t>
            </a:r>
            <a:endParaRPr b="1">
              <a:latin typeface="Calibri"/>
              <a:ea typeface="Calibri"/>
              <a:cs typeface="Calibri"/>
              <a:sym typeface="Calibri"/>
            </a:endParaRPr>
          </a:p>
          <a:p>
            <a:pPr indent="0" lvl="0" marL="0" rtl="0" algn="l">
              <a:spcBef>
                <a:spcPts val="0"/>
              </a:spcBef>
              <a:spcAft>
                <a:spcPts val="0"/>
              </a:spcAft>
              <a:buNone/>
            </a:pPr>
            <a:r>
              <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&lt;div class="container-login100-form-btn"&gt;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&lt;button class="login100-form-btn" type="submit" name="btnLogin"&gt;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Login</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&lt;/button&gt;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&lt;/div&gt;</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278" name="Google Shape;278;p45"/>
          <p:cNvSpPr txBox="1"/>
          <p:nvPr/>
        </p:nvSpPr>
        <p:spPr>
          <a:xfrm>
            <a:off x="581700" y="107150"/>
            <a:ext cx="57558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rgbClr val="660000"/>
                </a:solidFill>
                <a:latin typeface="Spectral"/>
                <a:ea typeface="Spectral"/>
                <a:cs typeface="Spectral"/>
                <a:sym typeface="Spectral"/>
              </a:rPr>
              <a:t>STUDENT LOGIN</a:t>
            </a:r>
            <a:endParaRPr b="1" sz="3100">
              <a:solidFill>
                <a:srgbClr val="660000"/>
              </a:solidFill>
              <a:latin typeface="Spectral"/>
              <a:ea typeface="Spectral"/>
              <a:cs typeface="Spectral"/>
              <a:sym typeface="Spectral"/>
            </a:endParaRPr>
          </a:p>
        </p:txBody>
      </p:sp>
      <p:sp>
        <p:nvSpPr>
          <p:cNvPr id="279" name="Google Shape;279;p45"/>
          <p:cNvSpPr txBox="1"/>
          <p:nvPr/>
        </p:nvSpPr>
        <p:spPr>
          <a:xfrm>
            <a:off x="433800" y="4647750"/>
            <a:ext cx="66804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Given below is snapshot of the member login page.</a:t>
            </a:r>
            <a:endParaRPr b="1" sz="1900">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46"/>
          <p:cNvPicPr preferRelativeResize="0"/>
          <p:nvPr/>
        </p:nvPicPr>
        <p:blipFill>
          <a:blip r:embed="rId3">
            <a:alphaModFix/>
          </a:blip>
          <a:stretch>
            <a:fillRect/>
          </a:stretch>
        </p:blipFill>
        <p:spPr>
          <a:xfrm>
            <a:off x="0" y="0"/>
            <a:ext cx="9144002"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47"/>
          <p:cNvSpPr txBox="1"/>
          <p:nvPr/>
        </p:nvSpPr>
        <p:spPr>
          <a:xfrm>
            <a:off x="581700" y="991525"/>
            <a:ext cx="5327400" cy="386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&lt;div class="btn-controls"&gt;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&lt;div class="btn-box-row row-fluid"&gt;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&lt;a href="#" class="btn-box big span4"&gt;&lt;i class=" icon-random"&gt;&lt;/i&gt;&lt;b&gt;65%&lt;/b&gt;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&lt;p class="text-muted"&gt;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Lesson&lt;/p&gt;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&lt;/a&gt;&lt;a href="#" class="btn-box big span4"&gt;&lt;i class="icon-user"&gt;&lt;/i&gt;&lt;b&gt;15&lt;/b&gt;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&lt;p class="text-muted"&gt;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New Users&lt;/p&gt;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&lt;/a&gt;&lt;a href="#" class="btn-box big span4"&gt;&lt;i class="icon-money"&gt;&lt;/i&gt;&lt;b&gt;15,152&lt;/b&gt;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&lt;p class="text-muted"&gt;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Exercises&lt;/p&gt;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&lt;/a&gt;</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    &lt;/div&gt; </a:t>
            </a:r>
            <a:endParaRPr b="1">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&lt;/div&gt;</a:t>
            </a:r>
            <a:endParaRPr b="1">
              <a:latin typeface="Calibri"/>
              <a:ea typeface="Calibri"/>
              <a:cs typeface="Calibri"/>
              <a:sym typeface="Calibri"/>
            </a:endParaRPr>
          </a:p>
          <a:p>
            <a:pPr indent="0" lvl="0" marL="0" rtl="0" algn="l">
              <a:spcBef>
                <a:spcPts val="0"/>
              </a:spcBef>
              <a:spcAft>
                <a:spcPts val="0"/>
              </a:spcAft>
              <a:buNone/>
            </a:pPr>
            <a:r>
              <a:t/>
            </a:r>
            <a:endParaRPr/>
          </a:p>
        </p:txBody>
      </p:sp>
      <p:sp>
        <p:nvSpPr>
          <p:cNvPr id="292" name="Google Shape;292;p47"/>
          <p:cNvSpPr txBox="1"/>
          <p:nvPr/>
        </p:nvSpPr>
        <p:spPr>
          <a:xfrm>
            <a:off x="581700" y="196750"/>
            <a:ext cx="2893200" cy="5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rgbClr val="5B0F00"/>
                </a:solidFill>
                <a:latin typeface="Spectral ExtraBold"/>
                <a:ea typeface="Spectral ExtraBold"/>
                <a:cs typeface="Spectral ExtraBold"/>
                <a:sym typeface="Spectral ExtraBold"/>
              </a:rPr>
              <a:t>HOME</a:t>
            </a:r>
            <a:endParaRPr sz="4000">
              <a:solidFill>
                <a:srgbClr val="5B0F00"/>
              </a:solidFill>
              <a:latin typeface="Spectral ExtraBold"/>
              <a:ea typeface="Spectral ExtraBold"/>
              <a:cs typeface="Spectral ExtraBold"/>
              <a:sym typeface="Spectral ExtraBold"/>
            </a:endParaRPr>
          </a:p>
        </p:txBody>
      </p:sp>
      <p:sp>
        <p:nvSpPr>
          <p:cNvPr id="293" name="Google Shape;293;p47"/>
          <p:cNvSpPr txBox="1"/>
          <p:nvPr/>
        </p:nvSpPr>
        <p:spPr>
          <a:xfrm>
            <a:off x="409000" y="4687875"/>
            <a:ext cx="6866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Comic Sans MS"/>
                <a:ea typeface="Comic Sans MS"/>
                <a:cs typeface="Comic Sans MS"/>
                <a:sym typeface="Comic Sans MS"/>
              </a:rPr>
              <a:t>Below is the snapshot of the home page of Edgile.</a:t>
            </a:r>
            <a:endParaRPr b="1" sz="2000">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pic>
        <p:nvPicPr>
          <p:cNvPr id="299" name="Google Shape;299;p4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49"/>
          <p:cNvSpPr txBox="1"/>
          <p:nvPr>
            <p:ph type="title"/>
          </p:nvPr>
        </p:nvSpPr>
        <p:spPr>
          <a:xfrm>
            <a:off x="457200" y="323225"/>
            <a:ext cx="5511300" cy="60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4000">
                <a:solidFill>
                  <a:srgbClr val="660000"/>
                </a:solidFill>
                <a:latin typeface="Spectral"/>
                <a:ea typeface="Spectral"/>
                <a:cs typeface="Spectral"/>
                <a:sym typeface="Spectral"/>
              </a:rPr>
              <a:t>ADMIN </a:t>
            </a:r>
            <a:endParaRPr b="1" sz="4000">
              <a:solidFill>
                <a:srgbClr val="660000"/>
              </a:solidFill>
              <a:latin typeface="Spectral"/>
              <a:ea typeface="Spectral"/>
              <a:cs typeface="Spectral"/>
              <a:sym typeface="Spectral"/>
            </a:endParaRPr>
          </a:p>
        </p:txBody>
      </p:sp>
      <p:sp>
        <p:nvSpPr>
          <p:cNvPr id="306" name="Google Shape;306;p49"/>
          <p:cNvSpPr txBox="1"/>
          <p:nvPr>
            <p:ph idx="1" type="body"/>
          </p:nvPr>
        </p:nvSpPr>
        <p:spPr>
          <a:xfrm>
            <a:off x="281075" y="801025"/>
            <a:ext cx="6263100" cy="4266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000">
                <a:solidFill>
                  <a:srgbClr val="000000"/>
                </a:solidFill>
                <a:latin typeface="Calibri"/>
                <a:ea typeface="Calibri"/>
                <a:cs typeface="Calibri"/>
                <a:sym typeface="Calibri"/>
              </a:rPr>
              <a:t>  </a:t>
            </a:r>
            <a:r>
              <a:rPr b="1" lang="en" sz="1300">
                <a:solidFill>
                  <a:srgbClr val="000000"/>
                </a:solidFill>
                <a:latin typeface="Calibri"/>
                <a:ea typeface="Calibri"/>
                <a:cs typeface="Calibri"/>
                <a:sym typeface="Calibri"/>
              </a:rPr>
              <a:t>&lt;div class="btn-controls"&gt;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&lt;div class="btn-box-row row-fluid"&gt;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&lt;a href="#" class="btn-box big span4"&gt;&lt;i class=" icon-random"&gt;&lt;/i&gt;&lt;b&gt;65%&lt;/b&gt;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&lt;p class="text-muted"&gt;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Lesson&lt;/p&gt;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&lt;/a&gt;&lt;a href="#" class="btn-box big span4"&gt;&lt;i class="icon-user"&gt;&lt;/i&gt;&lt;b&gt;15&lt;/b&gt;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&lt;p class="text-muted"&gt;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New Users&lt;/p&gt;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&lt;/a&gt;&lt;a href="#" class="btn-box big span4"&gt;&lt;i class="icon-money"&gt;&lt;/i&gt;&lt;b&gt;15,152&lt;/b&gt;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&lt;p class="text-muted"&gt;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Exercises&lt;/p&gt;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&lt;/a&gt;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    &lt;/div&gt; </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rPr b="1" lang="en" sz="1300">
                <a:solidFill>
                  <a:srgbClr val="000000"/>
                </a:solidFill>
                <a:latin typeface="Calibri"/>
                <a:ea typeface="Calibri"/>
                <a:cs typeface="Calibri"/>
                <a:sym typeface="Calibri"/>
              </a:rPr>
              <a:t>&lt;/div&gt;</a:t>
            </a:r>
            <a:endParaRPr b="1" sz="1300">
              <a:solidFill>
                <a:srgbClr val="000000"/>
              </a:solidFill>
              <a:latin typeface="Calibri"/>
              <a:ea typeface="Calibri"/>
              <a:cs typeface="Calibri"/>
              <a:sym typeface="Calibri"/>
            </a:endParaRPr>
          </a:p>
          <a:p>
            <a:pPr indent="0" lvl="0" marL="0" rtl="0" algn="l">
              <a:spcBef>
                <a:spcPts val="600"/>
              </a:spcBef>
              <a:spcAft>
                <a:spcPts val="0"/>
              </a:spcAft>
              <a:buNone/>
            </a:pPr>
            <a:r>
              <a:t/>
            </a:r>
            <a:endParaRPr b="1" sz="1300">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
        <p:nvSpPr>
          <p:cNvPr id="312" name="Google Shape;312;p50"/>
          <p:cNvSpPr txBox="1"/>
          <p:nvPr/>
        </p:nvSpPr>
        <p:spPr>
          <a:xfrm>
            <a:off x="433800" y="694075"/>
            <a:ext cx="5738400" cy="11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313" name="Google Shape;313;p50"/>
          <p:cNvSpPr txBox="1"/>
          <p:nvPr/>
        </p:nvSpPr>
        <p:spPr>
          <a:xfrm>
            <a:off x="433800" y="309175"/>
            <a:ext cx="5391300" cy="60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3500">
              <a:solidFill>
                <a:srgbClr val="660000"/>
              </a:solidFill>
              <a:latin typeface="Spectral"/>
              <a:ea typeface="Spectral"/>
              <a:cs typeface="Spectral"/>
              <a:sym typeface="Spectral"/>
            </a:endParaRPr>
          </a:p>
        </p:txBody>
      </p:sp>
      <p:sp>
        <p:nvSpPr>
          <p:cNvPr id="314" name="Google Shape;314;p50"/>
          <p:cNvSpPr txBox="1"/>
          <p:nvPr/>
        </p:nvSpPr>
        <p:spPr>
          <a:xfrm>
            <a:off x="210700" y="4749950"/>
            <a:ext cx="8365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ic Sans MS"/>
                <a:ea typeface="Comic Sans MS"/>
                <a:cs typeface="Comic Sans MS"/>
                <a:sym typeface="Comic Sans MS"/>
              </a:rPr>
              <a:t>Here is the home page of Edgile Admin.</a:t>
            </a:r>
            <a:endParaRPr b="1" sz="1800">
              <a:latin typeface="Comic Sans MS"/>
              <a:ea typeface="Comic Sans MS"/>
              <a:cs typeface="Comic Sans MS"/>
              <a:sym typeface="Comic Sans MS"/>
            </a:endParaRPr>
          </a:p>
        </p:txBody>
      </p:sp>
      <p:pic>
        <p:nvPicPr>
          <p:cNvPr id="315" name="Google Shape;315;p50"/>
          <p:cNvPicPr preferRelativeResize="0"/>
          <p:nvPr/>
        </p:nvPicPr>
        <p:blipFill>
          <a:blip r:embed="rId3">
            <a:alphaModFix/>
          </a:blip>
          <a:stretch>
            <a:fillRect/>
          </a:stretch>
        </p:blipFill>
        <p:spPr>
          <a:xfrm>
            <a:off x="0" y="0"/>
            <a:ext cx="9021149" cy="4597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1"/>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51"/>
          <p:cNvSpPr txBox="1"/>
          <p:nvPr>
            <p:ph type="title"/>
          </p:nvPr>
        </p:nvSpPr>
        <p:spPr>
          <a:xfrm>
            <a:off x="320850" y="270700"/>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a:solidFill>
                  <a:srgbClr val="4C1130"/>
                </a:solidFill>
                <a:latin typeface="Georgia"/>
                <a:ea typeface="Georgia"/>
                <a:cs typeface="Georgia"/>
                <a:sym typeface="Georgia"/>
              </a:rPr>
              <a:t>DOUBTS </a:t>
            </a:r>
            <a:endParaRPr>
              <a:solidFill>
                <a:srgbClr val="4C1130"/>
              </a:solidFill>
              <a:latin typeface="Georgia"/>
              <a:ea typeface="Georgia"/>
              <a:cs typeface="Georgia"/>
              <a:sym typeface="Georgia"/>
            </a:endParaRPr>
          </a:p>
        </p:txBody>
      </p:sp>
      <p:sp>
        <p:nvSpPr>
          <p:cNvPr id="322" name="Google Shape;322;p51"/>
          <p:cNvSpPr txBox="1"/>
          <p:nvPr/>
        </p:nvSpPr>
        <p:spPr>
          <a:xfrm>
            <a:off x="449700" y="1630175"/>
            <a:ext cx="5908500" cy="3260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100">
                <a:solidFill>
                  <a:srgbClr val="333333"/>
                </a:solidFill>
                <a:highlight>
                  <a:srgbClr val="FFFFFF"/>
                </a:highlight>
                <a:latin typeface="Calibri"/>
                <a:ea typeface="Calibri"/>
                <a:cs typeface="Calibri"/>
                <a:sym typeface="Calibri"/>
              </a:rPr>
              <a:t>Doubt session  can be used for many purposes, such as helping students to review material prior to an assignment or quiz, engaging students in discussion of course material before coming to class, and reflecting on material that they have read or worked with outside of class.</a:t>
            </a:r>
            <a:endParaRPr sz="2300">
              <a:latin typeface="Calibri"/>
              <a:ea typeface="Calibri"/>
              <a:cs typeface="Calibri"/>
              <a:sym typeface="Calibri"/>
            </a:endParaRPr>
          </a:p>
        </p:txBody>
      </p:sp>
      <p:sp>
        <p:nvSpPr>
          <p:cNvPr id="323" name="Google Shape;323;p51"/>
          <p:cNvSpPr/>
          <p:nvPr/>
        </p:nvSpPr>
        <p:spPr>
          <a:xfrm>
            <a:off x="816325" y="525850"/>
            <a:ext cx="548700" cy="347100"/>
          </a:xfrm>
          <a:prstGeom prst="wedgeEllipseCallout">
            <a:avLst>
              <a:gd fmla="val -20833" name="adj1"/>
              <a:gd fmla="val 625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1"/>
          <p:cNvSpPr txBox="1"/>
          <p:nvPr/>
        </p:nvSpPr>
        <p:spPr>
          <a:xfrm>
            <a:off x="320850" y="4394675"/>
            <a:ext cx="67173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ic Sans MS"/>
                <a:ea typeface="Comic Sans MS"/>
                <a:cs typeface="Comic Sans MS"/>
                <a:sym typeface="Comic Sans MS"/>
              </a:rPr>
              <a:t>Given below is a snapshot of the Doubt clearing platform.</a:t>
            </a:r>
            <a:endParaRPr b="1" sz="1800">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5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3"/>
          <p:cNvSpPr txBox="1"/>
          <p:nvPr>
            <p:ph type="title"/>
          </p:nvPr>
        </p:nvSpPr>
        <p:spPr>
          <a:xfrm>
            <a:off x="444800" y="526900"/>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r>
              <a:rPr lang="en">
                <a:solidFill>
                  <a:srgbClr val="4C1130"/>
                </a:solidFill>
                <a:latin typeface="Georgia"/>
                <a:ea typeface="Georgia"/>
                <a:cs typeface="Georgia"/>
                <a:sym typeface="Georgia"/>
              </a:rPr>
              <a:t>Video Call</a:t>
            </a:r>
            <a:endParaRPr>
              <a:solidFill>
                <a:srgbClr val="4C1130"/>
              </a:solidFill>
              <a:latin typeface="Georgia"/>
              <a:ea typeface="Georgia"/>
              <a:cs typeface="Georgia"/>
              <a:sym typeface="Georgia"/>
            </a:endParaRPr>
          </a:p>
        </p:txBody>
      </p:sp>
      <p:sp>
        <p:nvSpPr>
          <p:cNvPr id="336" name="Google Shape;336;p5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7" name="Google Shape;337;p53"/>
          <p:cNvPicPr preferRelativeResize="0"/>
          <p:nvPr/>
        </p:nvPicPr>
        <p:blipFill>
          <a:blip r:embed="rId3">
            <a:alphaModFix/>
          </a:blip>
          <a:stretch>
            <a:fillRect/>
          </a:stretch>
        </p:blipFill>
        <p:spPr>
          <a:xfrm>
            <a:off x="842800" y="617986"/>
            <a:ext cx="675225" cy="675225"/>
          </a:xfrm>
          <a:prstGeom prst="rect">
            <a:avLst/>
          </a:prstGeom>
          <a:noFill/>
          <a:ln>
            <a:noFill/>
          </a:ln>
        </p:spPr>
      </p:pic>
      <p:sp>
        <p:nvSpPr>
          <p:cNvPr id="338" name="Google Shape;338;p53"/>
          <p:cNvSpPr txBox="1"/>
          <p:nvPr/>
        </p:nvSpPr>
        <p:spPr>
          <a:xfrm>
            <a:off x="605475" y="1499675"/>
            <a:ext cx="5416200" cy="20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Calibri"/>
                <a:ea typeface="Calibri"/>
                <a:cs typeface="Calibri"/>
                <a:sym typeface="Calibri"/>
              </a:rPr>
              <a:t>Using video call feature students and teacher would get to connect easily. Video call makes the environment  more lively for students and make them attentive during the ongoing classes.</a:t>
            </a:r>
            <a:endParaRPr sz="2100">
              <a:latin typeface="Calibri"/>
              <a:ea typeface="Calibri"/>
              <a:cs typeface="Calibri"/>
              <a:sym typeface="Calibri"/>
            </a:endParaRPr>
          </a:p>
        </p:txBody>
      </p:sp>
      <p:sp>
        <p:nvSpPr>
          <p:cNvPr id="339" name="Google Shape;339;p53"/>
          <p:cNvSpPr txBox="1"/>
          <p:nvPr/>
        </p:nvSpPr>
        <p:spPr>
          <a:xfrm>
            <a:off x="532950" y="4077625"/>
            <a:ext cx="5899500" cy="76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Comic Sans MS"/>
                <a:ea typeface="Comic Sans MS"/>
                <a:cs typeface="Comic Sans MS"/>
                <a:sym typeface="Comic Sans MS"/>
              </a:rPr>
              <a:t>Below is the snapshot of what an ongoing video conference look like where you can join the meeting.</a:t>
            </a:r>
            <a:endParaRPr b="1" sz="1700">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nvSpPr>
        <p:spPr>
          <a:xfrm>
            <a:off x="229625" y="1362425"/>
            <a:ext cx="6169200" cy="3428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latin typeface="Lato Light"/>
                <a:ea typeface="Lato Light"/>
                <a:cs typeface="Lato Light"/>
                <a:sym typeface="Lato Light"/>
              </a:rPr>
              <a:t>➢ </a:t>
            </a:r>
            <a:r>
              <a:rPr lang="en" sz="1700"/>
              <a:t>Edgile can be used to hold the classes by watching videos. More than one student can clear their doubts by messaging their teachers. </a:t>
            </a:r>
            <a:endParaRPr sz="1700"/>
          </a:p>
          <a:p>
            <a:pPr indent="0" lvl="0" marL="0" rtl="0" algn="just">
              <a:spcBef>
                <a:spcPts val="0"/>
              </a:spcBef>
              <a:spcAft>
                <a:spcPts val="0"/>
              </a:spcAft>
              <a:buNone/>
            </a:pPr>
            <a:r>
              <a:rPr lang="en" sz="1700"/>
              <a:t>➢ It allows instructors to deliver web based training to geographically dispersed student, employees and customers .</a:t>
            </a:r>
            <a:endParaRPr sz="1700"/>
          </a:p>
          <a:p>
            <a:pPr indent="0" lvl="0" marL="0" rtl="0" algn="just">
              <a:spcBef>
                <a:spcPts val="0"/>
              </a:spcBef>
              <a:spcAft>
                <a:spcPts val="0"/>
              </a:spcAft>
              <a:buNone/>
            </a:pPr>
            <a:r>
              <a:rPr lang="en" sz="1700"/>
              <a:t>➢ Each subject includes a synchronous lesson exercise for students . </a:t>
            </a:r>
            <a:endParaRPr sz="1700"/>
          </a:p>
          <a:p>
            <a:pPr indent="0" lvl="0" marL="0" rtl="0" algn="just">
              <a:spcBef>
                <a:spcPts val="0"/>
              </a:spcBef>
              <a:spcAft>
                <a:spcPts val="0"/>
              </a:spcAft>
              <a:buNone/>
            </a:pPr>
            <a:r>
              <a:rPr lang="en" sz="1700"/>
              <a:t>➢ Besides being user friendly, Edgile virtual classroom have built in collaboration tools that engage the students in active learning.</a:t>
            </a:r>
            <a:endParaRPr sz="1700"/>
          </a:p>
          <a:p>
            <a:pPr indent="0" lvl="0" marL="0" rtl="0" algn="just">
              <a:spcBef>
                <a:spcPts val="0"/>
              </a:spcBef>
              <a:spcAft>
                <a:spcPts val="0"/>
              </a:spcAft>
              <a:buNone/>
            </a:pPr>
            <a:r>
              <a:rPr lang="en" sz="1700"/>
              <a:t>➢  It can also be used to hold live classroom discussion via video-calling feature. </a:t>
            </a:r>
            <a:endParaRPr sz="1700"/>
          </a:p>
        </p:txBody>
      </p:sp>
      <p:sp>
        <p:nvSpPr>
          <p:cNvPr id="94" name="Google Shape;94;p18"/>
          <p:cNvSpPr txBox="1"/>
          <p:nvPr/>
        </p:nvSpPr>
        <p:spPr>
          <a:xfrm>
            <a:off x="229625" y="458575"/>
            <a:ext cx="5434500" cy="59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rgbClr val="351C75"/>
                </a:solidFill>
                <a:latin typeface="Georgia"/>
                <a:ea typeface="Georgia"/>
                <a:cs typeface="Georgia"/>
                <a:sym typeface="Georgia"/>
              </a:rPr>
              <a:t>PROPOSED SOLUTION</a:t>
            </a:r>
            <a:endParaRPr b="1" sz="3400">
              <a:solidFill>
                <a:srgbClr val="351C75"/>
              </a:solidFill>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5" name="Google Shape;345;p54"/>
          <p:cNvPicPr preferRelativeResize="0"/>
          <p:nvPr/>
        </p:nvPicPr>
        <p:blipFill>
          <a:blip r:embed="rId3">
            <a:alphaModFix/>
          </a:blip>
          <a:stretch>
            <a:fillRect/>
          </a:stretch>
        </p:blipFill>
        <p:spPr>
          <a:xfrm>
            <a:off x="0" y="0"/>
            <a:ext cx="9144000" cy="52101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55"/>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1" name="Google Shape;351;p55"/>
          <p:cNvSpPr txBox="1"/>
          <p:nvPr/>
        </p:nvSpPr>
        <p:spPr>
          <a:xfrm>
            <a:off x="1078275" y="1065875"/>
            <a:ext cx="6754800" cy="11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FFFFFF"/>
                </a:solidFill>
                <a:latin typeface="Comic Sans MS"/>
                <a:ea typeface="Comic Sans MS"/>
                <a:cs typeface="Comic Sans MS"/>
                <a:sym typeface="Comic Sans MS"/>
              </a:rPr>
              <a:t>Our Process is Easy!</a:t>
            </a:r>
            <a:endParaRPr sz="5400">
              <a:solidFill>
                <a:srgbClr val="FFFFFF"/>
              </a:solidFill>
              <a:latin typeface="Comic Sans MS"/>
              <a:ea typeface="Comic Sans MS"/>
              <a:cs typeface="Comic Sans MS"/>
              <a:sym typeface="Comic Sans MS"/>
            </a:endParaRPr>
          </a:p>
        </p:txBody>
      </p:sp>
      <p:sp>
        <p:nvSpPr>
          <p:cNvPr id="352" name="Google Shape;352;p55"/>
          <p:cNvSpPr/>
          <p:nvPr/>
        </p:nvSpPr>
        <p:spPr>
          <a:xfrm>
            <a:off x="966725" y="2832125"/>
            <a:ext cx="2020200" cy="1127700"/>
          </a:xfrm>
          <a:prstGeom prst="homePlate">
            <a:avLst>
              <a:gd fmla="val 500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5"/>
          <p:cNvSpPr txBox="1"/>
          <p:nvPr/>
        </p:nvSpPr>
        <p:spPr>
          <a:xfrm>
            <a:off x="1264800" y="3185250"/>
            <a:ext cx="1419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Architects Daughter"/>
                <a:ea typeface="Architects Daughter"/>
                <a:cs typeface="Architects Daughter"/>
                <a:sym typeface="Architects Daughter"/>
              </a:rPr>
              <a:t>Student</a:t>
            </a:r>
            <a:endParaRPr b="1" sz="2400">
              <a:latin typeface="Architects Daughter"/>
              <a:ea typeface="Architects Daughter"/>
              <a:cs typeface="Architects Daughter"/>
              <a:sym typeface="Architects Daughter"/>
            </a:endParaRPr>
          </a:p>
        </p:txBody>
      </p:sp>
      <p:sp>
        <p:nvSpPr>
          <p:cNvPr id="354" name="Google Shape;354;p55"/>
          <p:cNvSpPr/>
          <p:nvPr/>
        </p:nvSpPr>
        <p:spPr>
          <a:xfrm>
            <a:off x="2986925" y="2813450"/>
            <a:ext cx="2131800" cy="11277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5"/>
          <p:cNvSpPr txBox="1"/>
          <p:nvPr/>
        </p:nvSpPr>
        <p:spPr>
          <a:xfrm>
            <a:off x="3546538" y="3160475"/>
            <a:ext cx="12999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sz="2300">
                <a:solidFill>
                  <a:srgbClr val="0B5394"/>
                </a:solidFill>
                <a:latin typeface="Spectral"/>
                <a:ea typeface="Spectral"/>
                <a:cs typeface="Spectral"/>
                <a:sym typeface="Spectral"/>
              </a:rPr>
              <a:t>EDGILE</a:t>
            </a:r>
            <a:endParaRPr b="1" i="1" sz="2300">
              <a:solidFill>
                <a:srgbClr val="0B5394"/>
              </a:solidFill>
              <a:latin typeface="Spectral"/>
              <a:ea typeface="Spectral"/>
              <a:cs typeface="Spectral"/>
              <a:sym typeface="Spectral"/>
            </a:endParaRPr>
          </a:p>
        </p:txBody>
      </p:sp>
      <p:sp>
        <p:nvSpPr>
          <p:cNvPr id="356" name="Google Shape;356;p55"/>
          <p:cNvSpPr/>
          <p:nvPr/>
        </p:nvSpPr>
        <p:spPr>
          <a:xfrm>
            <a:off x="5118725" y="2832125"/>
            <a:ext cx="2714400" cy="1127700"/>
          </a:xfrm>
          <a:prstGeom prst="chevron">
            <a:avLst>
              <a:gd fmla="val 50000" name="adj"/>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5"/>
          <p:cNvSpPr txBox="1"/>
          <p:nvPr/>
        </p:nvSpPr>
        <p:spPr>
          <a:xfrm>
            <a:off x="5635375" y="3160475"/>
            <a:ext cx="1924800" cy="47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Architects Daughter"/>
                <a:ea typeface="Architects Daughter"/>
                <a:cs typeface="Architects Daughter"/>
                <a:sym typeface="Architects Daughter"/>
              </a:rPr>
              <a:t>Development</a:t>
            </a:r>
            <a:endParaRPr b="1" sz="2200">
              <a:latin typeface="Architects Daughter"/>
              <a:ea typeface="Architects Daughter"/>
              <a:cs typeface="Architects Daughter"/>
              <a:sym typeface="Architects Daught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6"/>
          <p:cNvSpPr txBox="1"/>
          <p:nvPr/>
        </p:nvSpPr>
        <p:spPr>
          <a:xfrm>
            <a:off x="470975" y="768425"/>
            <a:ext cx="6023400" cy="11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omic Sans MS"/>
                <a:ea typeface="Comic Sans MS"/>
                <a:cs typeface="Comic Sans MS"/>
                <a:sym typeface="Comic Sans MS"/>
              </a:rPr>
              <a:t>Link to the DEMO of our project as uploaded on youtube:</a:t>
            </a:r>
            <a:endParaRPr b="1" sz="1800">
              <a:latin typeface="Comic Sans MS"/>
              <a:ea typeface="Comic Sans MS"/>
              <a:cs typeface="Comic Sans MS"/>
              <a:sym typeface="Comic Sans MS"/>
            </a:endParaRPr>
          </a:p>
          <a:p>
            <a:pPr indent="0" lvl="0" marL="0" rtl="0" algn="l">
              <a:spcBef>
                <a:spcPts val="0"/>
              </a:spcBef>
              <a:spcAft>
                <a:spcPts val="0"/>
              </a:spcAft>
              <a:buNone/>
            </a:pPr>
            <a:r>
              <a:rPr b="1" lang="en" sz="1800">
                <a:solidFill>
                  <a:srgbClr val="6D9EEB"/>
                </a:solidFill>
                <a:latin typeface="Comic Sans MS"/>
                <a:ea typeface="Comic Sans MS"/>
                <a:cs typeface="Comic Sans MS"/>
                <a:sym typeface="Comic Sans MS"/>
              </a:rPr>
              <a:t>https://youtu.be/FZjEXqUT0P0</a:t>
            </a:r>
            <a:endParaRPr b="1" sz="1800">
              <a:solidFill>
                <a:srgbClr val="6D9EEB"/>
              </a:solidFill>
              <a:latin typeface="Comic Sans MS"/>
              <a:ea typeface="Comic Sans MS"/>
              <a:cs typeface="Comic Sans MS"/>
              <a:sym typeface="Comic Sans MS"/>
            </a:endParaRPr>
          </a:p>
          <a:p>
            <a:pPr indent="0" lvl="0" marL="0" rtl="0" algn="l">
              <a:spcBef>
                <a:spcPts val="0"/>
              </a:spcBef>
              <a:spcAft>
                <a:spcPts val="0"/>
              </a:spcAft>
              <a:buNone/>
            </a:pPr>
            <a:r>
              <a:t/>
            </a:r>
            <a:endParaRPr b="1" sz="1800">
              <a:latin typeface="Comic Sans MS"/>
              <a:ea typeface="Comic Sans MS"/>
              <a:cs typeface="Comic Sans MS"/>
              <a:sym typeface="Comic Sans MS"/>
            </a:endParaRPr>
          </a:p>
          <a:p>
            <a:pPr indent="0" lvl="0" marL="0" rtl="0" algn="l">
              <a:spcBef>
                <a:spcPts val="0"/>
              </a:spcBef>
              <a:spcAft>
                <a:spcPts val="0"/>
              </a:spcAft>
              <a:buNone/>
            </a:pPr>
            <a:r>
              <a:t/>
            </a:r>
            <a:endParaRPr b="1" sz="1800">
              <a:latin typeface="Comic Sans MS"/>
              <a:ea typeface="Comic Sans MS"/>
              <a:cs typeface="Comic Sans MS"/>
              <a:sym typeface="Comic Sans MS"/>
            </a:endParaRPr>
          </a:p>
        </p:txBody>
      </p:sp>
      <p:sp>
        <p:nvSpPr>
          <p:cNvPr id="363" name="Google Shape;363;p56"/>
          <p:cNvSpPr txBox="1"/>
          <p:nvPr/>
        </p:nvSpPr>
        <p:spPr>
          <a:xfrm>
            <a:off x="-631200" y="1574025"/>
            <a:ext cx="5440800" cy="4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000">
              <a:solidFill>
                <a:srgbClr val="1155CC"/>
              </a:solidFill>
              <a:latin typeface="Calibri"/>
              <a:ea typeface="Calibri"/>
              <a:cs typeface="Calibri"/>
              <a:sym typeface="Calibri"/>
            </a:endParaRPr>
          </a:p>
        </p:txBody>
      </p:sp>
      <p:sp>
        <p:nvSpPr>
          <p:cNvPr id="364" name="Google Shape;364;p56"/>
          <p:cNvSpPr txBox="1"/>
          <p:nvPr/>
        </p:nvSpPr>
        <p:spPr>
          <a:xfrm>
            <a:off x="470975" y="2992775"/>
            <a:ext cx="5775600" cy="58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latin typeface="Comic Sans MS"/>
                <a:ea typeface="Comic Sans MS"/>
                <a:cs typeface="Comic Sans MS"/>
                <a:sym typeface="Comic Sans MS"/>
              </a:rPr>
              <a:t>Link to the source code as uploaded on Github:</a:t>
            </a:r>
            <a:endParaRPr b="1" sz="1900">
              <a:latin typeface="Comic Sans MS"/>
              <a:ea typeface="Comic Sans MS"/>
              <a:cs typeface="Comic Sans MS"/>
              <a:sym typeface="Comic Sans MS"/>
            </a:endParaRPr>
          </a:p>
          <a:p>
            <a:pPr indent="0" lvl="0" marL="0" rtl="0" algn="l">
              <a:spcBef>
                <a:spcPts val="0"/>
              </a:spcBef>
              <a:spcAft>
                <a:spcPts val="0"/>
              </a:spcAft>
              <a:buNone/>
            </a:pPr>
            <a:r>
              <a:rPr b="1" lang="en" sz="1900">
                <a:solidFill>
                  <a:srgbClr val="6D9EEB"/>
                </a:solidFill>
                <a:latin typeface="Comic Sans MS"/>
                <a:ea typeface="Comic Sans MS"/>
                <a:cs typeface="Comic Sans MS"/>
                <a:sym typeface="Comic Sans MS"/>
              </a:rPr>
              <a:t>https://github.com/namita14/Edgile</a:t>
            </a:r>
            <a:endParaRPr b="1" sz="1900">
              <a:solidFill>
                <a:srgbClr val="6D9EEB"/>
              </a:solidFill>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sp>
        <p:nvSpPr>
          <p:cNvPr id="369" name="Google Shape;369;p57"/>
          <p:cNvSpPr txBox="1"/>
          <p:nvPr>
            <p:ph idx="4294967295" type="ctrTitle"/>
          </p:nvPr>
        </p:nvSpPr>
        <p:spPr>
          <a:xfrm>
            <a:off x="2140050" y="2189050"/>
            <a:ext cx="4863900" cy="110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Caveat"/>
                <a:ea typeface="Caveat"/>
                <a:cs typeface="Caveat"/>
                <a:sym typeface="Caveat"/>
              </a:rPr>
              <a:t>Thanks!</a:t>
            </a:r>
            <a:endParaRPr b="1" sz="6000">
              <a:solidFill>
                <a:srgbClr val="FFFFFF"/>
              </a:solidFill>
              <a:latin typeface="Caveat"/>
              <a:ea typeface="Caveat"/>
              <a:cs typeface="Caveat"/>
              <a:sym typeface="Caveat"/>
            </a:endParaRPr>
          </a:p>
        </p:txBody>
      </p:sp>
      <p:sp>
        <p:nvSpPr>
          <p:cNvPr id="370" name="Google Shape;370;p57"/>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8" name="Shape 98"/>
        <p:cNvGrpSpPr/>
        <p:nvPr/>
      </p:nvGrpSpPr>
      <p:grpSpPr>
        <a:xfrm>
          <a:off x="0" y="0"/>
          <a:ext cx="0" cy="0"/>
          <a:chOff x="0" y="0"/>
          <a:chExt cx="0" cy="0"/>
        </a:xfrm>
      </p:grpSpPr>
      <p:sp>
        <p:nvSpPr>
          <p:cNvPr id="99" name="Google Shape;99;p1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9"/>
          <p:cNvSpPr txBox="1"/>
          <p:nvPr/>
        </p:nvSpPr>
        <p:spPr>
          <a:xfrm>
            <a:off x="1453075" y="309850"/>
            <a:ext cx="7027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pic>
        <p:nvPicPr>
          <p:cNvPr id="101" name="Google Shape;101;p19"/>
          <p:cNvPicPr preferRelativeResize="0"/>
          <p:nvPr/>
        </p:nvPicPr>
        <p:blipFill>
          <a:blip r:embed="rId3">
            <a:alphaModFix/>
          </a:blip>
          <a:stretch>
            <a:fillRect/>
          </a:stretch>
        </p:blipFill>
        <p:spPr>
          <a:xfrm>
            <a:off x="152400" y="173525"/>
            <a:ext cx="8876873" cy="481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7" name="Google Shape;107;p20"/>
          <p:cNvSpPr txBox="1"/>
          <p:nvPr/>
        </p:nvSpPr>
        <p:spPr>
          <a:xfrm>
            <a:off x="98375" y="1090675"/>
            <a:ext cx="6492600" cy="38562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Calibri"/>
              <a:buChar char="➢"/>
            </a:pPr>
            <a:r>
              <a:rPr lang="en" sz="1800">
                <a:latin typeface="Calibri"/>
                <a:ea typeface="Calibri"/>
                <a:cs typeface="Calibri"/>
                <a:sym typeface="Calibri"/>
              </a:rPr>
              <a:t>Virtual Classroom is going to be used by the existing organizations as well as educational institutes that exists in reality and are trying to make their way of learning more strong and interesting for an employee and the student respectively.</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 sz="1800">
                <a:latin typeface="Calibri"/>
                <a:ea typeface="Calibri"/>
                <a:cs typeface="Calibri"/>
                <a:sym typeface="Calibri"/>
              </a:rPr>
              <a:t>This also utilises advanced techniques like video-lectures and query posting forums along with the communication medium that bridges the gap between student/employee and teacher out of the class or organization and provides more flexibility to naïve users.</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 sz="1800">
                <a:latin typeface="Calibri"/>
                <a:ea typeface="Calibri"/>
                <a:cs typeface="Calibri"/>
                <a:sym typeface="Calibri"/>
              </a:rPr>
              <a:t>It also provides a medium to evaluate the learner’s knowledge of a particular course by making them appear for the examination at the end of that course.</a:t>
            </a:r>
            <a:endParaRPr sz="1800">
              <a:latin typeface="Calibri"/>
              <a:ea typeface="Calibri"/>
              <a:cs typeface="Calibri"/>
              <a:sym typeface="Calibri"/>
            </a:endParaRPr>
          </a:p>
        </p:txBody>
      </p:sp>
      <p:sp>
        <p:nvSpPr>
          <p:cNvPr id="108" name="Google Shape;108;p20"/>
          <p:cNvSpPr txBox="1"/>
          <p:nvPr/>
        </p:nvSpPr>
        <p:spPr>
          <a:xfrm>
            <a:off x="449700" y="323225"/>
            <a:ext cx="6243000" cy="6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073763"/>
                </a:solidFill>
                <a:latin typeface="Georgia"/>
                <a:ea typeface="Georgia"/>
                <a:cs typeface="Georgia"/>
                <a:sym typeface="Georgia"/>
              </a:rPr>
              <a:t>WHAT IS VIRTUAL</a:t>
            </a:r>
            <a:r>
              <a:rPr lang="en" sz="2800">
                <a:solidFill>
                  <a:srgbClr val="073763"/>
                </a:solidFill>
                <a:latin typeface="Georgia"/>
                <a:ea typeface="Georgia"/>
                <a:cs typeface="Georgia"/>
                <a:sym typeface="Georgia"/>
              </a:rPr>
              <a:t> </a:t>
            </a:r>
            <a:r>
              <a:rPr lang="en" sz="2800">
                <a:solidFill>
                  <a:srgbClr val="073763"/>
                </a:solidFill>
                <a:latin typeface="Georgia"/>
                <a:ea typeface="Georgia"/>
                <a:cs typeface="Georgia"/>
                <a:sym typeface="Georgia"/>
              </a:rPr>
              <a:t>CLASSROOM ?</a:t>
            </a:r>
            <a:endParaRPr sz="2800">
              <a:solidFill>
                <a:srgbClr val="073763"/>
              </a:solidFill>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14" name="Google Shape;114;p21"/>
          <p:cNvSpPr txBox="1"/>
          <p:nvPr/>
        </p:nvSpPr>
        <p:spPr>
          <a:xfrm>
            <a:off x="2218525" y="1343375"/>
            <a:ext cx="4857000" cy="2659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3200">
                <a:latin typeface="Dancing Script"/>
                <a:ea typeface="Dancing Script"/>
                <a:cs typeface="Dancing Script"/>
                <a:sym typeface="Dancing Script"/>
              </a:rPr>
              <a:t>When students improve their attendance rates, they improve their academic prospects and chances of graduating.</a:t>
            </a:r>
            <a:endParaRPr b="1" sz="3200">
              <a:latin typeface="Dancing Script"/>
              <a:ea typeface="Dancing Script"/>
              <a:cs typeface="Dancing Script"/>
              <a:sym typeface="Dancing Scrip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18" name="Shape 118"/>
        <p:cNvGrpSpPr/>
        <p:nvPr/>
      </p:nvGrpSpPr>
      <p:grpSpPr>
        <a:xfrm>
          <a:off x="0" y="0"/>
          <a:ext cx="0" cy="0"/>
          <a:chOff x="0" y="0"/>
          <a:chExt cx="0" cy="0"/>
        </a:xfrm>
      </p:grpSpPr>
      <p:sp>
        <p:nvSpPr>
          <p:cNvPr id="119" name="Google Shape;119;p22"/>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0" name="Google Shape;120;p22"/>
          <p:cNvPicPr preferRelativeResize="0"/>
          <p:nvPr/>
        </p:nvPicPr>
        <p:blipFill rotWithShape="1">
          <a:blip r:embed="rId3">
            <a:alphaModFix/>
          </a:blip>
          <a:srcRect b="23217" l="9616" r="39040" t="10693"/>
          <a:stretch/>
        </p:blipFill>
        <p:spPr>
          <a:xfrm>
            <a:off x="470975" y="421400"/>
            <a:ext cx="8217200" cy="4263525"/>
          </a:xfrm>
          <a:prstGeom prst="rect">
            <a:avLst/>
          </a:prstGeom>
          <a:noFill/>
          <a:ln>
            <a:noFill/>
          </a:ln>
        </p:spPr>
      </p:pic>
      <p:sp>
        <p:nvSpPr>
          <p:cNvPr id="121" name="Google Shape;121;p22"/>
          <p:cNvSpPr txBox="1"/>
          <p:nvPr/>
        </p:nvSpPr>
        <p:spPr>
          <a:xfrm>
            <a:off x="805600" y="2689500"/>
            <a:ext cx="1189800" cy="607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122" name="Google Shape;122;p22"/>
          <p:cNvSpPr txBox="1"/>
          <p:nvPr/>
        </p:nvSpPr>
        <p:spPr>
          <a:xfrm>
            <a:off x="3544675" y="3606650"/>
            <a:ext cx="1189800" cy="4833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3"/>
          <p:cNvPicPr preferRelativeResize="0"/>
          <p:nvPr/>
        </p:nvPicPr>
        <p:blipFill rotWithShape="1">
          <a:blip r:embed="rId3">
            <a:alphaModFix/>
          </a:blip>
          <a:srcRect b="17096" l="19342" r="41833" t="40160"/>
          <a:stretch/>
        </p:blipFill>
        <p:spPr>
          <a:xfrm>
            <a:off x="743650" y="1092400"/>
            <a:ext cx="5415299" cy="3701501"/>
          </a:xfrm>
          <a:prstGeom prst="rect">
            <a:avLst/>
          </a:prstGeom>
          <a:noFill/>
          <a:ln>
            <a:noFill/>
          </a:ln>
        </p:spPr>
      </p:pic>
      <p:sp>
        <p:nvSpPr>
          <p:cNvPr id="129" name="Google Shape;129;p23"/>
          <p:cNvSpPr txBox="1"/>
          <p:nvPr/>
        </p:nvSpPr>
        <p:spPr>
          <a:xfrm>
            <a:off x="309850" y="409000"/>
            <a:ext cx="7064700" cy="8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073763"/>
                </a:solidFill>
                <a:latin typeface="Georgia"/>
                <a:ea typeface="Georgia"/>
                <a:cs typeface="Georgia"/>
                <a:sym typeface="Georgia"/>
              </a:rPr>
              <a:t>HISTORY OF VIRTUAL CLASSROOM</a:t>
            </a:r>
            <a:endParaRPr b="1" sz="2800">
              <a:solidFill>
                <a:srgbClr val="073763"/>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Eglamour template">
  <a:themeElements>
    <a:clrScheme name="Custom 347">
      <a:dk1>
        <a:srgbClr val="434343"/>
      </a:dk1>
      <a:lt1>
        <a:srgbClr val="FFFFFF"/>
      </a:lt1>
      <a:dk2>
        <a:srgbClr val="666666"/>
      </a:dk2>
      <a:lt2>
        <a:srgbClr val="B7B7B7"/>
      </a:lt2>
      <a:accent1>
        <a:srgbClr val="5FDB72"/>
      </a:accent1>
      <a:accent2>
        <a:srgbClr val="1CCFBA"/>
      </a:accent2>
      <a:accent3>
        <a:srgbClr val="23ADDF"/>
      </a:accent3>
      <a:accent4>
        <a:srgbClr val="E650D3"/>
      </a:accent4>
      <a:accent5>
        <a:srgbClr val="8B1EA0"/>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